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99" autoAdjust="0"/>
  </p:normalViewPr>
  <p:slideViewPr>
    <p:cSldViewPr snapToGrid="0">
      <p:cViewPr varScale="1">
        <p:scale>
          <a:sx n="68" d="100"/>
          <a:sy n="68" d="100"/>
        </p:scale>
        <p:origin x="123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AU" dirty="0"/>
              <a:t>This is a PRESENT-</a:t>
            </a:r>
            <a:r>
              <a:rPr lang="en-AU" dirty="0" err="1"/>
              <a:t>tation</a:t>
            </a:r>
            <a:r>
              <a:rPr lang="en-AU" dirty="0"/>
              <a:t> (we stay present x)</a:t>
            </a:r>
          </a:p>
          <a:p>
            <a:pPr marL="0" lvl="0" indent="0" algn="l" rtl="0">
              <a:spcBef>
                <a:spcPts val="0"/>
              </a:spcBef>
              <a:spcAft>
                <a:spcPts val="0"/>
              </a:spcAft>
              <a:buClr>
                <a:schemeClr val="dk1"/>
              </a:buClr>
              <a:buSzPts val="1100"/>
              <a:buFont typeface="Arial"/>
              <a:buNone/>
            </a:pPr>
            <a:endParaRPr lang="en-AU" dirty="0"/>
          </a:p>
          <a:p>
            <a:pPr marL="0" lvl="0" indent="0" algn="l" rtl="0">
              <a:spcBef>
                <a:spcPts val="0"/>
              </a:spcBef>
              <a:spcAft>
                <a:spcPts val="0"/>
              </a:spcAft>
              <a:buClr>
                <a:schemeClr val="dk1"/>
              </a:buClr>
              <a:buSzPts val="1100"/>
              <a:buFont typeface="Arial"/>
              <a:buNone/>
            </a:pPr>
            <a:r>
              <a:rPr lang="en-AU" dirty="0"/>
              <a:t>NOTE: ADDED NAMES. Keep/remove?</a:t>
            </a:r>
          </a:p>
          <a:p>
            <a:pPr marL="0" lvl="0" indent="0" algn="l" rtl="0">
              <a:spcBef>
                <a:spcPts val="0"/>
              </a:spcBef>
              <a:spcAft>
                <a:spcPts val="0"/>
              </a:spcAft>
              <a:buClr>
                <a:schemeClr val="dk1"/>
              </a:buClr>
              <a:buSzPts val="1100"/>
              <a:buFont typeface="Arial"/>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46cc61665d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46cc61665d_0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AU" dirty="0"/>
              <a:t>Steph: </a:t>
            </a:r>
            <a:endParaRPr dirty="0"/>
          </a:p>
          <a:p>
            <a:pPr marL="457200" lvl="0" indent="-317500" algn="l" rtl="0">
              <a:spcBef>
                <a:spcPts val="0"/>
              </a:spcBef>
              <a:spcAft>
                <a:spcPts val="0"/>
              </a:spcAft>
              <a:buSzPts val="1400"/>
              <a:buChar char="-"/>
            </a:pPr>
            <a:r>
              <a:rPr lang="en-AU" dirty="0"/>
              <a:t>What this seems to say: </a:t>
            </a:r>
            <a:endParaRPr dirty="0"/>
          </a:p>
          <a:p>
            <a:pPr marL="457200" lvl="0" indent="-317500" algn="l" rtl="0">
              <a:spcBef>
                <a:spcPts val="0"/>
              </a:spcBef>
              <a:spcAft>
                <a:spcPts val="0"/>
              </a:spcAft>
              <a:buSzPts val="1400"/>
              <a:buChar char="-"/>
            </a:pPr>
            <a:r>
              <a:rPr lang="en-AU" dirty="0"/>
              <a:t>Personal reaction: Absolute anger. Incredulity mixed in: can you really not see the benefit of this study?</a:t>
            </a:r>
            <a:endParaRPr dirty="0"/>
          </a:p>
          <a:p>
            <a:pPr marL="457200" lvl="0" indent="-317500" algn="l" rtl="0">
              <a:spcBef>
                <a:spcPts val="0"/>
              </a:spcBef>
              <a:spcAft>
                <a:spcPts val="0"/>
              </a:spcAft>
              <a:buSzPts val="1400"/>
              <a:buChar char="-"/>
            </a:pPr>
            <a:r>
              <a:rPr lang="en-AU" dirty="0"/>
              <a:t>Why was my anger so strong (juxtaposition to the rest of the group): Not tired of being angry (not so much to get angry about/exposure to as much as others)? Have been allowed to be angry (without this invalidating my perspective/point/juxtaposed with reason)? A sign of privilege (fiercely defensive? exposure? hold other privileged people to higher standard because cannot excuse on the basis of privilege- I know we (the privileged) can do better, don’t accept ignorance as </a:t>
            </a:r>
            <a:r>
              <a:rPr lang="en-AU" dirty="0" err="1"/>
              <a:t>defense</a:t>
            </a:r>
            <a:r>
              <a:rPr lang="en-AU" dirty="0"/>
              <a:t>- more rigid?). Don’t start with insecurity, assumption of vulnerability, as part of a “group” or public identity in the research field. </a:t>
            </a:r>
            <a:endParaRPr dirty="0"/>
          </a:p>
          <a:p>
            <a:pPr marL="914400" lvl="1" indent="-317500" algn="l" rtl="0">
              <a:spcBef>
                <a:spcPts val="0"/>
              </a:spcBef>
              <a:spcAft>
                <a:spcPts val="0"/>
              </a:spcAft>
              <a:buSzPts val="1400"/>
              <a:buChar char="-"/>
            </a:pPr>
            <a:r>
              <a:rPr lang="en-AU" dirty="0"/>
              <a:t>How our emotions teach us that there is something worth knowing here… that needs to be brought to life and externalised and deconstructed and expressed</a:t>
            </a:r>
            <a:endParaRPr dirty="0"/>
          </a:p>
          <a:p>
            <a:pPr marL="1371600" lvl="2" indent="-317500" algn="l" rtl="0">
              <a:spcBef>
                <a:spcPts val="0"/>
              </a:spcBef>
              <a:spcAft>
                <a:spcPts val="0"/>
              </a:spcAft>
              <a:buSzPts val="1400"/>
              <a:buChar char="-"/>
            </a:pPr>
            <a:r>
              <a:rPr lang="en-AU" dirty="0"/>
              <a:t>Knowledge is jeopardised when emotional reactions are blunted… that knowledge is lost</a:t>
            </a:r>
            <a:endParaRPr dirty="0"/>
          </a:p>
          <a:p>
            <a:pPr marL="1828800" lvl="3" indent="-317500" algn="l" rtl="0">
              <a:spcBef>
                <a:spcPts val="0"/>
              </a:spcBef>
              <a:spcAft>
                <a:spcPts val="0"/>
              </a:spcAft>
              <a:buSzPts val="1400"/>
              <a:buChar char="-"/>
            </a:pPr>
            <a:r>
              <a:rPr lang="en-AU" dirty="0"/>
              <a:t>But there’s only so much energy to go around? </a:t>
            </a:r>
            <a:endParaRPr dirty="0"/>
          </a:p>
          <a:p>
            <a:pPr marL="1828800" lvl="3" indent="-317500" algn="l" rtl="0">
              <a:spcBef>
                <a:spcPts val="0"/>
              </a:spcBef>
              <a:spcAft>
                <a:spcPts val="0"/>
              </a:spcAft>
              <a:buSzPts val="1400"/>
              <a:buChar char="-"/>
            </a:pPr>
            <a:r>
              <a:rPr lang="en-AU" dirty="0"/>
              <a:t>We learn from our emotions: I love that I’m sad</a:t>
            </a:r>
            <a:endParaRPr dirty="0"/>
          </a:p>
          <a:p>
            <a:pPr marL="1371600" lvl="2" indent="-317500" algn="l" rtl="0">
              <a:spcBef>
                <a:spcPts val="0"/>
              </a:spcBef>
              <a:spcAft>
                <a:spcPts val="0"/>
              </a:spcAft>
              <a:buSzPts val="1400"/>
              <a:buChar char="-"/>
            </a:pPr>
            <a:r>
              <a:rPr lang="en-AU" dirty="0"/>
              <a:t>Saying something about identities that are vulnerable and that there is a mirror reflection… where is the other story we can have, grounded in knowledge that it’s untrue and not fair </a:t>
            </a:r>
            <a:endParaRPr dirty="0"/>
          </a:p>
          <a:p>
            <a:pPr marL="1371600" lvl="2" indent="-317500" algn="l" rtl="0">
              <a:spcBef>
                <a:spcPts val="0"/>
              </a:spcBef>
              <a:spcAft>
                <a:spcPts val="0"/>
              </a:spcAft>
              <a:buSzPts val="1400"/>
              <a:buChar char="-"/>
            </a:pPr>
            <a:r>
              <a:rPr lang="en-AU" dirty="0"/>
              <a:t>And that’s what I have access to</a:t>
            </a:r>
            <a:endParaRPr dirty="0"/>
          </a:p>
          <a:p>
            <a:pPr marL="914400" lvl="1" indent="-317500" algn="l" rtl="0">
              <a:spcBef>
                <a:spcPts val="0"/>
              </a:spcBef>
              <a:spcAft>
                <a:spcPts val="0"/>
              </a:spcAft>
              <a:buSzPts val="1400"/>
              <a:buChar char="-"/>
            </a:pPr>
            <a:r>
              <a:rPr lang="en-AU" dirty="0"/>
              <a:t>The danger of any oppressed group is that it will self-blame or blame everything else without interrogation</a:t>
            </a:r>
            <a:endParaRPr dirty="0"/>
          </a:p>
          <a:p>
            <a:pPr marL="914400" lvl="1" indent="-317500" algn="l" rtl="0">
              <a:spcBef>
                <a:spcPts val="0"/>
              </a:spcBef>
              <a:spcAft>
                <a:spcPts val="0"/>
              </a:spcAft>
              <a:buSzPts val="1400"/>
              <a:buChar char="-"/>
            </a:pPr>
            <a:r>
              <a:rPr lang="en-AU" dirty="0"/>
              <a:t>We learn from our emotions. Challenge to mainstream reason/emotion diametric. </a:t>
            </a:r>
            <a:endParaRPr dirty="0"/>
          </a:p>
          <a:p>
            <a:pPr marL="1371600" lvl="2" indent="-317500" algn="l" rtl="0">
              <a:spcBef>
                <a:spcPts val="0"/>
              </a:spcBef>
              <a:spcAft>
                <a:spcPts val="0"/>
              </a:spcAft>
              <a:buSzPts val="1400"/>
              <a:buChar char="-"/>
            </a:pPr>
            <a:r>
              <a:rPr lang="en-AU" dirty="0"/>
              <a:t>This is embodied knowledge (v disembodied)</a:t>
            </a:r>
            <a:endParaRPr dirty="0"/>
          </a:p>
          <a:p>
            <a:pPr marL="457200" lvl="0" indent="-317500" algn="l" rtl="0">
              <a:spcBef>
                <a:spcPts val="0"/>
              </a:spcBef>
              <a:spcAft>
                <a:spcPts val="0"/>
              </a:spcAft>
              <a:buSzPts val="1400"/>
              <a:buChar char="-"/>
            </a:pPr>
            <a:r>
              <a:rPr lang="en-AU" dirty="0"/>
              <a:t>Why (interpretational influences): This response is belittling of our study (also patronising “that in and of itself is important”) and said with empty expertise (although this point was made before- who says this isn’t a major gap in the literature? Not that this type of thing hasn’t been raised before, but not like this… it is significant). Not in keeping with understandings of standard practice, which indicates the existence of a double standard. Also disconnects us from the movement and a broader base (almost mimics “representativeness” catch-22s framing). Also communicates a misunderstanding of our (qualitative) methodology- one which offers the possibility of privileging and </a:t>
            </a:r>
            <a:r>
              <a:rPr lang="en-AU" dirty="0" err="1"/>
              <a:t>centering</a:t>
            </a:r>
            <a:r>
              <a:rPr lang="en-AU" dirty="0"/>
              <a:t> consumer voices- gives primacy to consumer subjectivities- and particularly in this specific method (autoethnography) allows for us to speak for ourselves (peak autonomy for a “participant”?). </a:t>
            </a:r>
            <a:endParaRPr dirty="0"/>
          </a:p>
          <a:p>
            <a:pPr marL="457200" lvl="0" indent="-317500" algn="l" rtl="0">
              <a:spcBef>
                <a:spcPts val="0"/>
              </a:spcBef>
              <a:spcAft>
                <a:spcPts val="0"/>
              </a:spcAft>
              <a:buSzPts val="1400"/>
              <a:buChar char="-"/>
            </a:pPr>
            <a:r>
              <a:rPr lang="en-AU" dirty="0"/>
              <a:t>Left to do: Go over other ethics applications I’ve seen and sent in &amp; reviewer responses. Go over original benefits submission- what </a:t>
            </a:r>
            <a:r>
              <a:rPr lang="en-AU" i="1" dirty="0"/>
              <a:t>is </a:t>
            </a:r>
            <a:r>
              <a:rPr lang="en-AU" dirty="0"/>
              <a:t>the significance of our study (although covered before in this talk and not the point we’re trying to drive home). Refresh re writings on benefit of this sort of work.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AU" dirty="0"/>
              <a:t>Ooh this leads perfectly to “what is so provocative about us studying ourselves?”</a:t>
            </a:r>
            <a:endParaRPr dirty="0"/>
          </a:p>
          <a:p>
            <a:pPr marL="0" lvl="0" indent="0" algn="l" rtl="0">
              <a:spcBef>
                <a:spcPts val="0"/>
              </a:spcBef>
              <a:spcAft>
                <a:spcPts val="0"/>
              </a:spcAft>
              <a:buNone/>
            </a:pPr>
            <a:r>
              <a:rPr lang="en-AU" dirty="0"/>
              <a:t>And the point: this response and our experiences of it are </a:t>
            </a:r>
            <a:r>
              <a:rPr lang="en-AU" dirty="0" err="1"/>
              <a:t>emblamatic</a:t>
            </a:r>
            <a:r>
              <a:rPr lang="en-AU" dirty="0"/>
              <a:t> of a broader range of experiences</a:t>
            </a:r>
            <a:endParaRPr dirty="0"/>
          </a:p>
        </p:txBody>
      </p:sp>
      <p:sp>
        <p:nvSpPr>
          <p:cNvPr id="146" name="Google Shape;146;g46cc61665d_0_3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AU"/>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AU" dirty="0"/>
              <a:t>(</a:t>
            </a:r>
            <a:r>
              <a:rPr lang="en-AU" dirty="0" err="1"/>
              <a:t>Vrinda</a:t>
            </a:r>
            <a:r>
              <a:rPr lang="en-AU" dirty="0"/>
              <a:t>) </a:t>
            </a:r>
            <a:endParaRPr dirty="0"/>
          </a:p>
          <a:p>
            <a:pPr marL="0" lvl="0" indent="0" algn="l" rtl="0">
              <a:spcBef>
                <a:spcPts val="0"/>
              </a:spcBef>
              <a:spcAft>
                <a:spcPts val="0"/>
              </a:spcAft>
              <a:buClr>
                <a:schemeClr val="dk1"/>
              </a:buClr>
              <a:buSzPts val="1100"/>
              <a:buFont typeface="Arial"/>
              <a:buNone/>
            </a:pPr>
            <a:r>
              <a:rPr lang="en-AU" dirty="0"/>
              <a:t>Clearly we’ve provoked. What’s provocative here? </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AU" dirty="0"/>
              <a:t>Three types of provocation: </a:t>
            </a:r>
            <a:endParaRPr dirty="0"/>
          </a:p>
          <a:p>
            <a:pPr marL="457200" lvl="0" indent="-317500" algn="l" rtl="0">
              <a:spcBef>
                <a:spcPts val="0"/>
              </a:spcBef>
              <a:spcAft>
                <a:spcPts val="0"/>
              </a:spcAft>
              <a:buClr>
                <a:schemeClr val="dk1"/>
              </a:buClr>
              <a:buSzPts val="1400"/>
              <a:buChar char="-"/>
            </a:pPr>
            <a:r>
              <a:rPr lang="en-AU" dirty="0"/>
              <a:t>Deep reflection- challenging the way research is done</a:t>
            </a:r>
            <a:endParaRPr dirty="0"/>
          </a:p>
          <a:p>
            <a:pPr marL="457200" lvl="0" indent="-317500" algn="l" rtl="0">
              <a:spcBef>
                <a:spcPts val="0"/>
              </a:spcBef>
              <a:spcAft>
                <a:spcPts val="0"/>
              </a:spcAft>
              <a:buClr>
                <a:schemeClr val="dk1"/>
              </a:buClr>
              <a:buSzPts val="1400"/>
              <a:buChar char="-"/>
            </a:pPr>
            <a:r>
              <a:rPr lang="en-AU" dirty="0"/>
              <a:t>Challenge to researcher identities-- doing research without the right paper</a:t>
            </a:r>
            <a:endParaRPr dirty="0"/>
          </a:p>
          <a:p>
            <a:pPr marL="457200" lvl="0" indent="-317500" algn="l" rtl="0">
              <a:spcBef>
                <a:spcPts val="0"/>
              </a:spcBef>
              <a:spcAft>
                <a:spcPts val="0"/>
              </a:spcAft>
              <a:buClr>
                <a:schemeClr val="dk1"/>
              </a:buClr>
              <a:buSzPts val="1400"/>
              <a:buChar char="-"/>
            </a:pPr>
            <a:r>
              <a:rPr lang="en-AU" dirty="0"/>
              <a:t>Challenge to others’ perceptions of consumers’ identities-- consumers’ </a:t>
            </a:r>
            <a:r>
              <a:rPr lang="en-AU" b="1" dirty="0"/>
              <a:t>leading</a:t>
            </a:r>
            <a:r>
              <a:rPr lang="en-AU" dirty="0"/>
              <a:t> the project </a:t>
            </a:r>
            <a:endParaRPr dirty="0"/>
          </a:p>
          <a:p>
            <a:pPr marL="457200" lvl="0" indent="-317500" algn="l" rtl="0">
              <a:spcBef>
                <a:spcPts val="0"/>
              </a:spcBef>
              <a:spcAft>
                <a:spcPts val="0"/>
              </a:spcAft>
              <a:buClr>
                <a:schemeClr val="dk1"/>
              </a:buClr>
              <a:buSzPts val="1400"/>
              <a:buChar char="-"/>
            </a:pPr>
            <a:r>
              <a:rPr lang="en-AU" dirty="0"/>
              <a:t>Challenge to paternalism more broadly: exemplified by ethics committees (making sure no one is damaged… particularly the ‘vulnerable’)</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AU" dirty="0"/>
              <a:t>On two scales:</a:t>
            </a:r>
            <a:endParaRPr dirty="0"/>
          </a:p>
          <a:p>
            <a:pPr marL="457200" lvl="0" indent="-317500" algn="l" rtl="0">
              <a:spcBef>
                <a:spcPts val="0"/>
              </a:spcBef>
              <a:spcAft>
                <a:spcPts val="0"/>
              </a:spcAft>
              <a:buClr>
                <a:schemeClr val="dk1"/>
              </a:buClr>
              <a:buSzPts val="1400"/>
              <a:buChar char="-"/>
            </a:pPr>
            <a:r>
              <a:rPr lang="en-AU" dirty="0"/>
              <a:t>Our autoethnographic study</a:t>
            </a:r>
            <a:endParaRPr dirty="0"/>
          </a:p>
          <a:p>
            <a:pPr marL="457200" lvl="0" indent="-317500" algn="l" rtl="0">
              <a:spcBef>
                <a:spcPts val="0"/>
              </a:spcBef>
              <a:spcAft>
                <a:spcPts val="0"/>
              </a:spcAft>
              <a:buClr>
                <a:schemeClr val="dk1"/>
              </a:buClr>
              <a:buSzPts val="1400"/>
              <a:buChar char="-"/>
            </a:pPr>
            <a:r>
              <a:rPr lang="en-AU" dirty="0"/>
              <a:t>Consumer research more broadly</a:t>
            </a:r>
            <a:endParaRPr dirty="0"/>
          </a:p>
        </p:txBody>
      </p:sp>
      <p:sp>
        <p:nvSpPr>
          <p:cNvPr id="152" name="Google Shape;15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lnSpc>
                <a:spcPct val="80000"/>
              </a:lnSpc>
              <a:spcBef>
                <a:spcPts val="0"/>
              </a:spcBef>
              <a:spcAft>
                <a:spcPts val="0"/>
              </a:spcAft>
              <a:buNone/>
            </a:pPr>
            <a:r>
              <a:rPr lang="en-AU" dirty="0"/>
              <a:t>NOTE: Have added in “really”. Keep/remove? </a:t>
            </a:r>
          </a:p>
          <a:p>
            <a:pPr marL="0" lvl="0" indent="0" algn="l" rtl="0">
              <a:lnSpc>
                <a:spcPct val="80000"/>
              </a:lnSpc>
              <a:spcBef>
                <a:spcPts val="0"/>
              </a:spcBef>
              <a:spcAft>
                <a:spcPts val="0"/>
              </a:spcAft>
              <a:buNone/>
            </a:pPr>
            <a:endParaRPr lang="en-AU" dirty="0"/>
          </a:p>
          <a:p>
            <a:pPr marL="0" lvl="0" indent="0" algn="l" rtl="0">
              <a:lnSpc>
                <a:spcPct val="80000"/>
              </a:lnSpc>
              <a:spcBef>
                <a:spcPts val="0"/>
              </a:spcBef>
              <a:spcAft>
                <a:spcPts val="0"/>
              </a:spcAft>
              <a:buNone/>
            </a:pPr>
            <a:r>
              <a:rPr lang="en-AU" dirty="0"/>
              <a:t>Could remove the background</a:t>
            </a:r>
          </a:p>
          <a:p>
            <a:pPr marL="0" lvl="0" indent="0" algn="l" rtl="0">
              <a:lnSpc>
                <a:spcPct val="80000"/>
              </a:lnSpc>
              <a:spcBef>
                <a:spcPts val="0"/>
              </a:spcBef>
              <a:spcAft>
                <a:spcPts val="0"/>
              </a:spcAft>
              <a:buNone/>
            </a:pPr>
            <a:endParaRPr lang="en-AU" dirty="0"/>
          </a:p>
          <a:p>
            <a:pPr marL="0" lvl="0" indent="0" algn="l" rtl="0">
              <a:lnSpc>
                <a:spcPct val="80000"/>
              </a:lnSpc>
              <a:spcBef>
                <a:spcPts val="0"/>
              </a:spcBef>
              <a:spcAft>
                <a:spcPts val="0"/>
              </a:spcAft>
              <a:buNone/>
            </a:pPr>
            <a:r>
              <a:rPr lang="en-AU" dirty="0"/>
              <a:t>(Cath) </a:t>
            </a:r>
            <a:endParaRPr dirty="0"/>
          </a:p>
          <a:p>
            <a:pPr marL="0" lvl="0" indent="0" algn="l" rtl="0">
              <a:lnSpc>
                <a:spcPct val="80000"/>
              </a:lnSpc>
              <a:spcBef>
                <a:spcPts val="0"/>
              </a:spcBef>
              <a:spcAft>
                <a:spcPts val="0"/>
              </a:spcAft>
              <a:buNone/>
            </a:pPr>
            <a:r>
              <a:rPr lang="en-AU" dirty="0"/>
              <a:t>This is where we move from our experiences in ethics to the much broader realm of </a:t>
            </a:r>
            <a:endParaRPr dirty="0"/>
          </a:p>
          <a:p>
            <a:pPr marL="0" lvl="0" indent="0" algn="l" rtl="0">
              <a:lnSpc>
                <a:spcPct val="80000"/>
              </a:lnSpc>
              <a:spcBef>
                <a:spcPts val="0"/>
              </a:spcBef>
              <a:spcAft>
                <a:spcPts val="0"/>
              </a:spcAft>
              <a:buNone/>
            </a:pPr>
            <a:endParaRPr dirty="0"/>
          </a:p>
          <a:p>
            <a:pPr marL="0" lvl="0" indent="0" algn="l" rtl="0">
              <a:lnSpc>
                <a:spcPct val="80000"/>
              </a:lnSpc>
              <a:spcBef>
                <a:spcPts val="0"/>
              </a:spcBef>
              <a:spcAft>
                <a:spcPts val="0"/>
              </a:spcAft>
              <a:buNone/>
            </a:pPr>
            <a:r>
              <a:rPr lang="en-AU" dirty="0"/>
              <a:t>Reframing as reflective questions:</a:t>
            </a:r>
            <a:endParaRPr dirty="0"/>
          </a:p>
          <a:p>
            <a:pPr marL="457200" lvl="0" indent="-317500" algn="l" rtl="0">
              <a:lnSpc>
                <a:spcPct val="80000"/>
              </a:lnSpc>
              <a:spcBef>
                <a:spcPts val="0"/>
              </a:spcBef>
              <a:spcAft>
                <a:spcPts val="0"/>
              </a:spcAft>
              <a:buSzPts val="1400"/>
              <a:buChar char="-"/>
            </a:pPr>
            <a:r>
              <a:rPr lang="en-AU" dirty="0"/>
              <a:t>What is the role of emotions in allowing us to articulate happenings? </a:t>
            </a:r>
            <a:endParaRPr dirty="0"/>
          </a:p>
          <a:p>
            <a:pPr marL="914400" lvl="1" indent="-317500" algn="l" rtl="0">
              <a:lnSpc>
                <a:spcPct val="80000"/>
              </a:lnSpc>
              <a:spcBef>
                <a:spcPts val="0"/>
              </a:spcBef>
              <a:spcAft>
                <a:spcPts val="0"/>
              </a:spcAft>
              <a:buSzPts val="1400"/>
              <a:buChar char="-"/>
            </a:pPr>
            <a:r>
              <a:rPr lang="en-AU" dirty="0"/>
              <a:t>We are let know something is wrong, and that allows us to explore that</a:t>
            </a:r>
            <a:endParaRPr dirty="0"/>
          </a:p>
          <a:p>
            <a:pPr marL="914400" lvl="1" indent="-317500" algn="l" rtl="0">
              <a:lnSpc>
                <a:spcPct val="80000"/>
              </a:lnSpc>
              <a:spcBef>
                <a:spcPts val="0"/>
              </a:spcBef>
              <a:spcAft>
                <a:spcPts val="0"/>
              </a:spcAft>
              <a:buSzPts val="1400"/>
              <a:buChar char="-"/>
            </a:pPr>
            <a:r>
              <a:rPr lang="en-AU" dirty="0"/>
              <a:t>Our emotions, our wordlessness, and our knowledge development are linked</a:t>
            </a:r>
            <a:endParaRPr dirty="0"/>
          </a:p>
          <a:p>
            <a:pPr marL="228600" lvl="0" indent="-140335" algn="l" rtl="0">
              <a:lnSpc>
                <a:spcPct val="80000"/>
              </a:lnSpc>
              <a:spcBef>
                <a:spcPts val="0"/>
              </a:spcBef>
              <a:spcAft>
                <a:spcPts val="0"/>
              </a:spcAft>
              <a:buClr>
                <a:schemeClr val="dk1"/>
              </a:buClr>
              <a:buSzPts val="1200"/>
              <a:buChar char="•"/>
            </a:pPr>
            <a:r>
              <a:rPr lang="en-AU" dirty="0"/>
              <a:t>How our identities being made overt impacts the way people respond to us, the barriers put up</a:t>
            </a:r>
            <a:endParaRPr dirty="0"/>
          </a:p>
          <a:p>
            <a:pPr marL="228600" lvl="0" indent="-140335" algn="l" rtl="0">
              <a:lnSpc>
                <a:spcPct val="80000"/>
              </a:lnSpc>
              <a:spcBef>
                <a:spcPts val="1000"/>
              </a:spcBef>
              <a:spcAft>
                <a:spcPts val="0"/>
              </a:spcAft>
              <a:buClr>
                <a:schemeClr val="dk1"/>
              </a:buClr>
              <a:buSzPts val="1200"/>
              <a:buChar char="•"/>
            </a:pPr>
            <a:r>
              <a:rPr lang="en-AU" dirty="0"/>
              <a:t>Interpretations run through lived experienced/power</a:t>
            </a:r>
            <a:endParaRPr dirty="0"/>
          </a:p>
          <a:p>
            <a:pPr marL="685800" lvl="1" indent="-163830" algn="l" rtl="0">
              <a:lnSpc>
                <a:spcPct val="80000"/>
              </a:lnSpc>
              <a:spcBef>
                <a:spcPts val="500"/>
              </a:spcBef>
              <a:spcAft>
                <a:spcPts val="0"/>
              </a:spcAft>
              <a:buClr>
                <a:schemeClr val="dk1"/>
              </a:buClr>
              <a:buSzPts val="1200"/>
              <a:buChar char="•"/>
            </a:pPr>
            <a:r>
              <a:rPr lang="en-AU" dirty="0"/>
              <a:t>Feeling under attack</a:t>
            </a:r>
            <a:endParaRPr dirty="0"/>
          </a:p>
          <a:p>
            <a:pPr marL="228600" lvl="0" indent="-140335" algn="l" rtl="0">
              <a:lnSpc>
                <a:spcPct val="80000"/>
              </a:lnSpc>
              <a:spcBef>
                <a:spcPts val="1000"/>
              </a:spcBef>
              <a:spcAft>
                <a:spcPts val="0"/>
              </a:spcAft>
              <a:buClr>
                <a:schemeClr val="dk1"/>
              </a:buClr>
              <a:buSzPts val="1200"/>
              <a:buChar char="•"/>
            </a:pPr>
            <a:r>
              <a:rPr lang="en-AU" dirty="0"/>
              <a:t>Responses run through lived experienced/power</a:t>
            </a:r>
            <a:endParaRPr dirty="0"/>
          </a:p>
          <a:p>
            <a:pPr marL="685800" lvl="1" indent="-163830" algn="l" rtl="0">
              <a:lnSpc>
                <a:spcPct val="80000"/>
              </a:lnSpc>
              <a:spcBef>
                <a:spcPts val="500"/>
              </a:spcBef>
              <a:spcAft>
                <a:spcPts val="0"/>
              </a:spcAft>
              <a:buClr>
                <a:schemeClr val="dk1"/>
              </a:buClr>
              <a:buSzPts val="1200"/>
              <a:buChar char="•"/>
            </a:pPr>
            <a:r>
              <a:rPr lang="en-AU" dirty="0"/>
              <a:t>Why we keep moving forwards, why are we doing this</a:t>
            </a:r>
            <a:endParaRPr dirty="0"/>
          </a:p>
          <a:p>
            <a:pPr marL="685800" lvl="1" indent="-163830" algn="l" rtl="0">
              <a:lnSpc>
                <a:spcPct val="80000"/>
              </a:lnSpc>
              <a:spcBef>
                <a:spcPts val="500"/>
              </a:spcBef>
              <a:spcAft>
                <a:spcPts val="0"/>
              </a:spcAft>
              <a:buClr>
                <a:schemeClr val="dk1"/>
              </a:buClr>
              <a:buSzPts val="1200"/>
              <a:buChar char="•"/>
            </a:pPr>
            <a:r>
              <a:rPr lang="en-AU" dirty="0"/>
              <a:t>The emotions involved, the complexity </a:t>
            </a:r>
            <a:endParaRPr dirty="0"/>
          </a:p>
          <a:p>
            <a:pPr marL="228600" lvl="0" indent="-140335" algn="l" rtl="0">
              <a:lnSpc>
                <a:spcPct val="80000"/>
              </a:lnSpc>
              <a:spcBef>
                <a:spcPts val="1000"/>
              </a:spcBef>
              <a:spcAft>
                <a:spcPts val="0"/>
              </a:spcAft>
              <a:buClr>
                <a:schemeClr val="dk1"/>
              </a:buClr>
              <a:buSzPts val="1200"/>
              <a:buChar char="•"/>
            </a:pPr>
            <a:r>
              <a:rPr lang="en-AU" dirty="0"/>
              <a:t>The politics of new methodology</a:t>
            </a:r>
            <a:endParaRPr dirty="0"/>
          </a:p>
          <a:p>
            <a:pPr marL="685800" lvl="1" indent="-163830" algn="l" rtl="0">
              <a:lnSpc>
                <a:spcPct val="80000"/>
              </a:lnSpc>
              <a:spcBef>
                <a:spcPts val="500"/>
              </a:spcBef>
              <a:spcAft>
                <a:spcPts val="0"/>
              </a:spcAft>
              <a:buClr>
                <a:schemeClr val="dk1"/>
              </a:buClr>
              <a:buSzPts val="1200"/>
              <a:buChar char="•"/>
            </a:pPr>
            <a:r>
              <a:rPr lang="en-AU" dirty="0"/>
              <a:t>Example of the politics of everything we are doing</a:t>
            </a:r>
            <a:endParaRPr dirty="0"/>
          </a:p>
          <a:p>
            <a:pPr marL="228600" lvl="0" indent="-140335" algn="l" rtl="0">
              <a:lnSpc>
                <a:spcPct val="80000"/>
              </a:lnSpc>
              <a:spcBef>
                <a:spcPts val="1000"/>
              </a:spcBef>
              <a:spcAft>
                <a:spcPts val="0"/>
              </a:spcAft>
              <a:buClr>
                <a:schemeClr val="dk1"/>
              </a:buClr>
              <a:buSzPts val="1200"/>
              <a:buChar char="•"/>
            </a:pPr>
            <a:r>
              <a:rPr lang="en-AU" dirty="0"/>
              <a:t>The importance of being able to articulate</a:t>
            </a:r>
            <a:endParaRPr dirty="0"/>
          </a:p>
          <a:p>
            <a:pPr marL="0" lvl="0" indent="0" algn="l" rtl="0">
              <a:spcBef>
                <a:spcPts val="0"/>
              </a:spcBef>
              <a:spcAft>
                <a:spcPts val="0"/>
              </a:spcAft>
              <a:buNone/>
            </a:pPr>
            <a:r>
              <a:rPr lang="en-AU" dirty="0"/>
              <a:t>Is our knowledge lost if we can’t?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AU" dirty="0"/>
              <a:t>This is systemic! This is structural! In the walls in the air we breathe- we don’t necessarily notice it. In this study, we are drawing this out. </a:t>
            </a:r>
            <a:endParaRPr dirty="0"/>
          </a:p>
          <a:p>
            <a:pPr marL="457200" lvl="0" indent="-317500" algn="l" rtl="0">
              <a:spcBef>
                <a:spcPts val="0"/>
              </a:spcBef>
              <a:spcAft>
                <a:spcPts val="0"/>
              </a:spcAft>
              <a:buSzPts val="1400"/>
              <a:buChar char="-"/>
            </a:pPr>
            <a:r>
              <a:rPr lang="en-AU" dirty="0"/>
              <a:t>Reflections relevant more broadly</a:t>
            </a:r>
            <a:endParaRPr dirty="0"/>
          </a:p>
          <a:p>
            <a:pPr marL="457200" lvl="0" indent="-317500" algn="l" rtl="0">
              <a:spcBef>
                <a:spcPts val="0"/>
              </a:spcBef>
              <a:spcAft>
                <a:spcPts val="0"/>
              </a:spcAft>
              <a:buSzPts val="1400"/>
              <a:buChar char="-"/>
            </a:pPr>
            <a:r>
              <a:rPr lang="en-AU" dirty="0"/>
              <a:t>These are not isolated experiences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AU" i="1" dirty="0"/>
              <a:t>But </a:t>
            </a:r>
            <a:r>
              <a:rPr lang="en-AU" dirty="0"/>
              <a:t>one thing to notice this is common, another thing to consider: What does this mean for moving forward?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AU" dirty="0"/>
              <a:t>You’re not allowed to have your own knowledge. You’re not allowed to think. Keeps us as non-subjects.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AU" dirty="0"/>
              <a:t>Status quo threatened.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AU" dirty="0"/>
              <a:t>Where does discrimination come from? </a:t>
            </a:r>
            <a:endParaRPr dirty="0"/>
          </a:p>
          <a:p>
            <a:pPr marL="457200" lvl="0" indent="-317500" algn="l" rtl="0">
              <a:spcBef>
                <a:spcPts val="0"/>
              </a:spcBef>
              <a:spcAft>
                <a:spcPts val="0"/>
              </a:spcAft>
              <a:buSzPts val="1400"/>
              <a:buChar char="-"/>
            </a:pPr>
            <a:r>
              <a:rPr lang="en-AU" dirty="0"/>
              <a:t>These unconscious ideas about who is human? Who has a right to think? Who has a right to epistemology? What is knowledge</a:t>
            </a:r>
            <a:endParaRPr dirty="0"/>
          </a:p>
          <a:p>
            <a:pPr marL="457200" lvl="0" indent="-317500" algn="l" rtl="0">
              <a:spcBef>
                <a:spcPts val="0"/>
              </a:spcBef>
              <a:spcAft>
                <a:spcPts val="0"/>
              </a:spcAft>
              <a:buSzPts val="1400"/>
              <a:buChar char="-"/>
            </a:pPr>
            <a:r>
              <a:rPr lang="en-AU" dirty="0"/>
              <a:t>When you don’t see something, you don’t learn from it. When you don’t learn from it, it gets replicated. When you can’t see the discrimination, it remains.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AU" dirty="0"/>
              <a:t>You can’t just be four people sitting around talking about themselves.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AU" dirty="0"/>
              <a:t>Vulnerability</a:t>
            </a:r>
            <a:endParaRPr dirty="0"/>
          </a:p>
          <a:p>
            <a:pPr marL="0" lvl="0" indent="0" algn="l" rtl="0">
              <a:spcBef>
                <a:spcPts val="0"/>
              </a:spcBef>
              <a:spcAft>
                <a:spcPts val="0"/>
              </a:spcAft>
              <a:buNone/>
            </a:pPr>
            <a:endParaRPr dirty="0"/>
          </a:p>
        </p:txBody>
      </p:sp>
      <p:sp>
        <p:nvSpPr>
          <p:cNvPr id="157" name="Google Shape;15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AU" dirty="0"/>
              <a:t>NOTE: Do we like the wording here? Can’t think how else to phrase, but there have got to be better ways...</a:t>
            </a:r>
          </a:p>
          <a:p>
            <a:pPr marL="0" marR="0" lvl="0" indent="0" algn="l" rtl="0">
              <a:spcBef>
                <a:spcPts val="0"/>
              </a:spcBef>
              <a:spcAft>
                <a:spcPts val="0"/>
              </a:spcAft>
              <a:buNone/>
            </a:pPr>
            <a:endParaRPr lang="en-AU" dirty="0"/>
          </a:p>
          <a:p>
            <a:pPr marL="0" marR="0" lvl="0" indent="0" algn="l" rtl="0">
              <a:spcBef>
                <a:spcPts val="0"/>
              </a:spcBef>
              <a:spcAft>
                <a:spcPts val="0"/>
              </a:spcAft>
              <a:buNone/>
            </a:pPr>
            <a:r>
              <a:rPr lang="en-AU" dirty="0"/>
              <a:t>(</a:t>
            </a:r>
            <a:r>
              <a:rPr lang="en-AU" dirty="0" err="1"/>
              <a:t>Shifra</a:t>
            </a:r>
            <a:r>
              <a:rPr lang="en-AU" dirty="0"/>
              <a:t>) </a:t>
            </a:r>
            <a:endParaRPr dirty="0"/>
          </a:p>
          <a:p>
            <a:pPr marL="0" marR="0" lvl="0" indent="0" algn="l" rtl="0">
              <a:spcBef>
                <a:spcPts val="0"/>
              </a:spcBef>
              <a:spcAft>
                <a:spcPts val="0"/>
              </a:spcAft>
              <a:buNone/>
            </a:pPr>
            <a:r>
              <a:rPr lang="en-AU" sz="1200" b="0" i="0" u="none" strike="noStrike" cap="none" dirty="0">
                <a:solidFill>
                  <a:schemeClr val="dk1"/>
                </a:solidFill>
                <a:latin typeface="Calibri"/>
                <a:ea typeface="Calibri"/>
                <a:cs typeface="Calibri"/>
                <a:sym typeface="Calibri"/>
              </a:rPr>
              <a:t>Dual identities – the contexts within which this has been an issue</a:t>
            </a:r>
            <a:endParaRPr dirty="0"/>
          </a:p>
          <a:p>
            <a:pPr marL="457200" marR="0" lvl="1" indent="0" algn="l" rtl="0">
              <a:spcBef>
                <a:spcPts val="0"/>
              </a:spcBef>
              <a:spcAft>
                <a:spcPts val="0"/>
              </a:spcAft>
              <a:buNone/>
            </a:pPr>
            <a:r>
              <a:rPr lang="en-AU" sz="1200" b="0" i="0" u="none" strike="noStrike" cap="none" dirty="0">
                <a:solidFill>
                  <a:schemeClr val="dk1"/>
                </a:solidFill>
                <a:latin typeface="Calibri"/>
                <a:ea typeface="Calibri"/>
                <a:cs typeface="Calibri"/>
                <a:sym typeface="Calibri"/>
              </a:rPr>
              <a:t>How widespread is this feeling of tension between having 2 identities and the extent to which this is exacerbated by environment</a:t>
            </a:r>
            <a:endParaRPr dirty="0"/>
          </a:p>
          <a:p>
            <a:pPr marL="0" marR="0" lvl="0" indent="0" algn="l" rtl="0">
              <a:spcBef>
                <a:spcPts val="0"/>
              </a:spcBef>
              <a:spcAft>
                <a:spcPts val="0"/>
              </a:spcAft>
              <a:buNone/>
            </a:pPr>
            <a:endParaRPr dirty="0"/>
          </a:p>
          <a:p>
            <a:pPr marL="0" marR="0" lvl="0" indent="0" algn="l" rtl="0">
              <a:spcBef>
                <a:spcPts val="0"/>
              </a:spcBef>
              <a:spcAft>
                <a:spcPts val="0"/>
              </a:spcAft>
              <a:buNone/>
            </a:pPr>
            <a:r>
              <a:rPr lang="en-AU" dirty="0"/>
              <a:t>We are trying to develop knowledge- this is not an echo chamber</a:t>
            </a:r>
            <a:endParaRPr dirty="0"/>
          </a:p>
          <a:p>
            <a:pPr marL="0" marR="0" lvl="0" indent="0" algn="l" rtl="0">
              <a:spcBef>
                <a:spcPts val="0"/>
              </a:spcBef>
              <a:spcAft>
                <a:spcPts val="0"/>
              </a:spcAft>
              <a:buNone/>
            </a:pPr>
            <a:endParaRPr dirty="0"/>
          </a:p>
          <a:p>
            <a:pPr marL="228600" lvl="0" indent="-127000" algn="l" rtl="0">
              <a:lnSpc>
                <a:spcPct val="90000"/>
              </a:lnSpc>
              <a:spcBef>
                <a:spcPts val="0"/>
              </a:spcBef>
              <a:spcAft>
                <a:spcPts val="0"/>
              </a:spcAft>
              <a:buClr>
                <a:schemeClr val="dk1"/>
              </a:buClr>
              <a:buSzPts val="1200"/>
              <a:buChar char="•"/>
            </a:pPr>
            <a:r>
              <a:rPr lang="en-AU" dirty="0"/>
              <a:t>Experiences of people in the room:</a:t>
            </a:r>
            <a:endParaRPr dirty="0"/>
          </a:p>
          <a:p>
            <a:pPr marL="685800" lvl="1" indent="-152400" algn="l" rtl="0">
              <a:lnSpc>
                <a:spcPct val="90000"/>
              </a:lnSpc>
              <a:spcBef>
                <a:spcPts val="500"/>
              </a:spcBef>
              <a:spcAft>
                <a:spcPts val="0"/>
              </a:spcAft>
              <a:buClr>
                <a:schemeClr val="dk1"/>
              </a:buClr>
              <a:buSzPts val="1200"/>
              <a:buChar char="•"/>
            </a:pPr>
            <a:r>
              <a:rPr lang="en-AU" dirty="0"/>
              <a:t>Have others done this and what did they find?</a:t>
            </a:r>
            <a:endParaRPr dirty="0"/>
          </a:p>
          <a:p>
            <a:pPr marL="685800" lvl="1" indent="-152400" algn="l" rtl="0">
              <a:lnSpc>
                <a:spcPct val="90000"/>
              </a:lnSpc>
              <a:spcBef>
                <a:spcPts val="500"/>
              </a:spcBef>
              <a:spcAft>
                <a:spcPts val="0"/>
              </a:spcAft>
              <a:buClr>
                <a:schemeClr val="dk1"/>
              </a:buClr>
              <a:buSzPts val="1200"/>
              <a:buChar char="•"/>
            </a:pPr>
            <a:r>
              <a:rPr lang="en-AU" dirty="0"/>
              <a:t>What do we need to know (what has been learned)?</a:t>
            </a:r>
            <a:endParaRPr dirty="0"/>
          </a:p>
        </p:txBody>
      </p:sp>
      <p:sp>
        <p:nvSpPr>
          <p:cNvPr id="163" name="Google Shape;163;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6cc61665d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46cc61665d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AU" dirty="0"/>
              <a:t>NOTE: Changed “this” to “our dual identities”. Keep/revert?</a:t>
            </a:r>
          </a:p>
          <a:p>
            <a:pPr marL="0" lvl="0" indent="0" algn="l" rtl="0">
              <a:spcBef>
                <a:spcPts val="0"/>
              </a:spcBef>
              <a:spcAft>
                <a:spcPts val="0"/>
              </a:spcAft>
              <a:buNone/>
            </a:pPr>
            <a:endParaRPr lang="en-AU" dirty="0"/>
          </a:p>
          <a:p>
            <a:pPr marL="0" lvl="0" indent="0" algn="l" rtl="0">
              <a:spcBef>
                <a:spcPts val="0"/>
              </a:spcBef>
              <a:spcAft>
                <a:spcPts val="0"/>
              </a:spcAft>
              <a:buNone/>
            </a:pPr>
            <a:r>
              <a:rPr lang="en-AU" dirty="0"/>
              <a:t>(</a:t>
            </a:r>
            <a:r>
              <a:rPr lang="en-AU" dirty="0" err="1"/>
              <a:t>shifra</a:t>
            </a:r>
            <a:r>
              <a:rPr lang="en-AU" dirty="0"/>
              <a:t>)</a:t>
            </a:r>
            <a:endParaRPr dirty="0"/>
          </a:p>
          <a:p>
            <a:pPr marL="457200" lvl="0" indent="-317500" algn="l" rtl="0">
              <a:spcBef>
                <a:spcPts val="0"/>
              </a:spcBef>
              <a:spcAft>
                <a:spcPts val="0"/>
              </a:spcAft>
              <a:buClr>
                <a:schemeClr val="dk1"/>
              </a:buClr>
              <a:buSzPts val="1400"/>
              <a:buChar char="●"/>
            </a:pPr>
            <a:r>
              <a:rPr lang="en-AU" dirty="0"/>
              <a:t>experience of being new researchers- met for coffee- started to discuss what is this experience of ‘dual identities’ </a:t>
            </a:r>
            <a:endParaRPr dirty="0"/>
          </a:p>
          <a:p>
            <a:pPr marL="457200" lvl="0" indent="-317500" algn="just" rtl="0">
              <a:spcBef>
                <a:spcPts val="0"/>
              </a:spcBef>
              <a:spcAft>
                <a:spcPts val="0"/>
              </a:spcAft>
              <a:buClr>
                <a:schemeClr val="dk1"/>
              </a:buClr>
              <a:buSzPts val="1400"/>
              <a:buChar char="●"/>
            </a:pPr>
            <a:r>
              <a:rPr lang="en-AU" sz="1100" dirty="0">
                <a:latin typeface="Arial"/>
                <a:ea typeface="Arial"/>
                <a:cs typeface="Arial"/>
                <a:sym typeface="Arial"/>
              </a:rPr>
              <a:t>I had never read about research that explored the subjective experience of consumers involved in mental health research or reflected on this dual experience of consumer and researcher </a:t>
            </a:r>
            <a:r>
              <a:rPr lang="en-AU" sz="1100" dirty="0" err="1">
                <a:latin typeface="Arial"/>
                <a:ea typeface="Arial"/>
                <a:cs typeface="Arial"/>
                <a:sym typeface="Arial"/>
              </a:rPr>
              <a:t>identities.This</a:t>
            </a:r>
            <a:r>
              <a:rPr lang="en-AU" sz="1100" dirty="0">
                <a:latin typeface="Arial"/>
                <a:ea typeface="Arial"/>
                <a:cs typeface="Arial"/>
                <a:sym typeface="Arial"/>
              </a:rPr>
              <a:t> topic came up quite a bit at various conferences and as I spoke to other consumer researchers and it seemed that something so deeply personal as being a consumer with lived experience comes to permeate our professional life when it becomes enmeshed in what we do (work-wise) and how we do it. I think it’s so interesting that our deeply personal experiences are necessary for this work in such a unique way, no other professional would be challenged to bring such experiences into their everyday experience of work, other than say carer workers.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95" name="Google Shape;95;g46cc61665d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AU"/>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6cc61665d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6cc61665d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None/>
            </a:pPr>
            <a:r>
              <a:rPr lang="en-AU" sz="1100" dirty="0" err="1">
                <a:latin typeface="Arial"/>
                <a:ea typeface="Arial"/>
                <a:cs typeface="Arial"/>
                <a:sym typeface="Arial"/>
              </a:rPr>
              <a:t>Shifra</a:t>
            </a:r>
            <a:r>
              <a:rPr lang="en-AU" sz="1100" dirty="0">
                <a:latin typeface="Arial"/>
                <a:ea typeface="Arial"/>
                <a:cs typeface="Arial"/>
                <a:sym typeface="Arial"/>
              </a:rPr>
              <a:t>- I just became really interested in finding out more about what consumers’ direct experiences were and the opportunity arose to engage in this method with a team of consumer researchers.</a:t>
            </a:r>
            <a:endParaRPr sz="1100" dirty="0">
              <a:latin typeface="Arial"/>
              <a:ea typeface="Arial"/>
              <a:cs typeface="Arial"/>
              <a:sym typeface="Arial"/>
            </a:endParaRPr>
          </a:p>
          <a:p>
            <a:pPr marL="0" lvl="0" indent="0" algn="just" rtl="0">
              <a:spcBef>
                <a:spcPts val="0"/>
              </a:spcBef>
              <a:spcAft>
                <a:spcPts val="0"/>
              </a:spcAft>
              <a:buNone/>
            </a:pPr>
            <a:r>
              <a:rPr lang="en-AU" sz="1100" dirty="0">
                <a:latin typeface="Arial"/>
                <a:ea typeface="Arial"/>
                <a:cs typeface="Arial"/>
                <a:sym typeface="Arial"/>
              </a:rPr>
              <a:t>Diana Rose- point- disclosure- how to use identity as consumer authentically in research to connect- how is this purposeful- consumer research isn’t consumer research unless you’re open and transparent about your identity or status as a consumer all the way through the research</a:t>
            </a:r>
            <a:endParaRPr sz="1100" dirty="0">
              <a:latin typeface="Arial"/>
              <a:ea typeface="Arial"/>
              <a:cs typeface="Arial"/>
              <a:sym typeface="Arial"/>
            </a:endParaRPr>
          </a:p>
          <a:p>
            <a:pPr marL="0" lvl="0" indent="0" algn="just" rtl="0">
              <a:spcBef>
                <a:spcPts val="0"/>
              </a:spcBef>
              <a:spcAft>
                <a:spcPts val="0"/>
              </a:spcAft>
              <a:buNone/>
            </a:pPr>
            <a:r>
              <a:rPr lang="en-AU" sz="1100" dirty="0">
                <a:latin typeface="Arial"/>
                <a:ea typeface="Arial"/>
                <a:cs typeface="Arial"/>
                <a:sym typeface="Arial"/>
              </a:rPr>
              <a:t>Having my personal experiences, my identity as a consumer challenged, mimicking MHS- to be ‘bad’ enough- problematic </a:t>
            </a:r>
            <a:endParaRPr sz="1100" dirty="0">
              <a:latin typeface="Arial"/>
              <a:ea typeface="Arial"/>
              <a:cs typeface="Arial"/>
              <a:sym typeface="Arial"/>
            </a:endParaRPr>
          </a:p>
          <a:p>
            <a:pPr marL="0" lvl="0" indent="0" algn="l" rtl="0">
              <a:spcBef>
                <a:spcPts val="0"/>
              </a:spcBef>
              <a:spcAft>
                <a:spcPts val="0"/>
              </a:spcAft>
              <a:buNone/>
            </a:pPr>
            <a:r>
              <a:rPr lang="en-AU" sz="1000" dirty="0">
                <a:latin typeface="Arial"/>
                <a:ea typeface="Arial"/>
                <a:cs typeface="Arial"/>
                <a:sym typeface="Arial"/>
              </a:rPr>
              <a:t>How is consumer research different</a:t>
            </a:r>
            <a:endParaRPr sz="1000" dirty="0">
              <a:latin typeface="Arial"/>
              <a:ea typeface="Arial"/>
              <a:cs typeface="Arial"/>
              <a:sym typeface="Arial"/>
            </a:endParaRPr>
          </a:p>
          <a:p>
            <a:pPr marL="0" lvl="0" indent="0" algn="l" rtl="0">
              <a:spcBef>
                <a:spcPts val="0"/>
              </a:spcBef>
              <a:spcAft>
                <a:spcPts val="0"/>
              </a:spcAft>
              <a:buNone/>
            </a:pPr>
            <a:r>
              <a:rPr lang="en-AU" sz="1000" dirty="0">
                <a:latin typeface="Arial"/>
                <a:ea typeface="Arial"/>
                <a:cs typeface="Arial"/>
                <a:sym typeface="Arial"/>
              </a:rPr>
              <a:t>Am I still a consumer if my experiences are far away </a:t>
            </a:r>
            <a:endParaRPr sz="1000" dirty="0">
              <a:latin typeface="Arial"/>
              <a:ea typeface="Arial"/>
              <a:cs typeface="Arial"/>
              <a:sym typeface="Arial"/>
            </a:endParaRPr>
          </a:p>
          <a:p>
            <a:pPr marL="0" lvl="0" indent="0" algn="l" rtl="0">
              <a:spcBef>
                <a:spcPts val="0"/>
              </a:spcBef>
              <a:spcAft>
                <a:spcPts val="0"/>
              </a:spcAft>
              <a:buNone/>
            </a:pPr>
            <a:r>
              <a:rPr lang="en-AU" sz="1000" dirty="0">
                <a:latin typeface="Arial"/>
                <a:ea typeface="Arial"/>
                <a:cs typeface="Arial"/>
                <a:sym typeface="Arial"/>
              </a:rPr>
              <a:t>Share parts of yourself in research (and not ‘compromise’ research)</a:t>
            </a:r>
            <a:endParaRPr sz="1000" dirty="0">
              <a:latin typeface="Arial"/>
              <a:ea typeface="Arial"/>
              <a:cs typeface="Arial"/>
              <a:sym typeface="Arial"/>
            </a:endParaRPr>
          </a:p>
          <a:p>
            <a:pPr marL="0" lvl="0" indent="0" algn="just" rtl="0">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spcBef>
                <a:spcPts val="0"/>
              </a:spcBef>
              <a:spcAft>
                <a:spcPts val="0"/>
              </a:spcAft>
              <a:buNone/>
            </a:pPr>
            <a:r>
              <a:rPr lang="en-AU" dirty="0"/>
              <a:t>Cath - I was intrigued by the idea of the four of us interrogating ourselves and our personal experiences of identifying as consumers and as researchers. I had started to notice in myself a real opening up of my attitudes to who was a ‘consumer’ researcher. Was it the way we self-identified?  My lived experiences were congruent with the job I hold  (someone who’s used and worked in public mental health services) but  could I really  justify the narrowness of the focus?   I felt I really didn’t know, but that it was important to explore these questions openly and reflexively. But I didn’t realise how utterly  complex it really was for me until I started writing journal extracts.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AU" dirty="0" err="1"/>
              <a:t>Vrinda</a:t>
            </a:r>
            <a:r>
              <a:rPr lang="en-AU" dirty="0"/>
              <a:t> - focus on being able to undertake research that is important to consumers, not just ‘ride along’ cause its good for applications…  How do we work this out?  is this too compromising of values of rights and the political space </a:t>
            </a:r>
            <a:r>
              <a:rPr lang="en-AU" dirty="0" err="1"/>
              <a:t>i</a:t>
            </a:r>
            <a:r>
              <a:rPr lang="en-AU" dirty="0"/>
              <a:t> have occupied in the past?</a:t>
            </a:r>
            <a:endParaRPr dirty="0"/>
          </a:p>
          <a:p>
            <a:pPr marL="0" lvl="0" indent="0" algn="l" rtl="0">
              <a:spcBef>
                <a:spcPts val="0"/>
              </a:spcBef>
              <a:spcAft>
                <a:spcPts val="0"/>
              </a:spcAft>
              <a:buClr>
                <a:schemeClr val="dk1"/>
              </a:buClr>
              <a:buSzPts val="1100"/>
              <a:buFont typeface="Arial"/>
              <a:buNone/>
            </a:pPr>
            <a:endParaRPr lang="en-AU" dirty="0"/>
          </a:p>
          <a:p>
            <a:pPr marL="0" lvl="0" indent="0" algn="l" rtl="0">
              <a:spcBef>
                <a:spcPts val="0"/>
              </a:spcBef>
              <a:spcAft>
                <a:spcPts val="0"/>
              </a:spcAft>
              <a:buClr>
                <a:schemeClr val="dk1"/>
              </a:buClr>
              <a:buSzPts val="1100"/>
              <a:buFont typeface="Arial"/>
              <a:buNone/>
            </a:pPr>
            <a:r>
              <a:rPr lang="en-AU" dirty="0"/>
              <a:t>Stephanie: Partly because I was- and am- so confused, both about my lived experience identity, and about the role or my use of what I’ve learned from my lived experience, or my lived experience lens, in my work, made even more difficult because of my confusion about my lived experience identity (can you have a consumer perspective if you might not even be a consumer? What is my perspective then? I can’t pretend it’s not informed by my experiences of distress, experiences that fundamentally changed me and that are so central to who I am and how I see the world) </a:t>
            </a:r>
            <a:r>
              <a:rPr lang="en-AU" i="1" dirty="0"/>
              <a:t>and </a:t>
            </a:r>
            <a:r>
              <a:rPr lang="en-AU" i="0" dirty="0"/>
              <a:t>my enrolment in programs and institutions that reinforce binaries with respect to the personal and the professional. I knew and I know that my lived experience informs how information comes in, how it is processed, and what comes back out of me, but I’ve not had- and this presented an incredibly opportunity- to explore that and make and make those processes visible for myself- and I knew that wouldn’t be important for just me, and that what’s going on inside me, for all I’m unique, isn’t completely unique and just about me, because I’d heard other people talk about this too- </a:t>
            </a:r>
            <a:r>
              <a:rPr lang="en-AU" i="0" dirty="0" err="1"/>
              <a:t>Shifra</a:t>
            </a:r>
            <a:r>
              <a:rPr lang="en-AU" i="0" dirty="0"/>
              <a:t>, and last year at this very conference during Miriam Barr’s presentation. That presentation was so impactful because it took what was going on inside me and put it out there and let me know there were other people grappling with these questions and feeling that internal tension too, and so I know from personal experience how important it is we explore ourselves- and share that exploration of ourselves with others.</a:t>
            </a:r>
            <a:endParaRPr dirty="0"/>
          </a:p>
        </p:txBody>
      </p:sp>
      <p:sp>
        <p:nvSpPr>
          <p:cNvPr id="101" name="Google Shape;101;g46cc61665d_0_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AU"/>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AU" dirty="0"/>
              <a:t>Changed “Research Overview” to “Research Questions”. Keep/revert? Removed “Questions” from above text on right. Keep/revert?</a:t>
            </a:r>
          </a:p>
          <a:p>
            <a:pPr marL="0" lvl="0" indent="0" algn="l" rtl="0">
              <a:spcBef>
                <a:spcPts val="0"/>
              </a:spcBef>
              <a:spcAft>
                <a:spcPts val="0"/>
              </a:spcAft>
              <a:buNone/>
            </a:pPr>
            <a:endParaRPr lang="en-AU" dirty="0"/>
          </a:p>
          <a:p>
            <a:pPr marL="0" lvl="0" indent="0" algn="l" rtl="0">
              <a:spcBef>
                <a:spcPts val="0"/>
              </a:spcBef>
              <a:spcAft>
                <a:spcPts val="0"/>
              </a:spcAft>
              <a:buNone/>
            </a:pPr>
            <a:r>
              <a:rPr lang="en-AU" dirty="0"/>
              <a:t>(Steph)</a:t>
            </a:r>
            <a:endParaRPr dirty="0"/>
          </a:p>
        </p:txBody>
      </p:sp>
      <p:sp>
        <p:nvSpPr>
          <p:cNvPr id="106" name="Google Shape;10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AU" dirty="0"/>
              <a:t>Removed the following from the slide: “</a:t>
            </a:r>
            <a:r>
              <a:rPr lang="en-US" sz="1200" dirty="0">
                <a:solidFill>
                  <a:srgbClr val="000000"/>
                </a:solidFill>
                <a:latin typeface="Arial"/>
                <a:ea typeface="Arial"/>
                <a:cs typeface="Arial"/>
                <a:sym typeface="Arial"/>
              </a:rPr>
              <a:t>Collaborative autoethnography uses as data the combined autobiographies of several researchers. Researchers’ experiences are pooled to identify commonalities and differences, then </a:t>
            </a:r>
            <a:r>
              <a:rPr lang="en-US" sz="1200" dirty="0" err="1">
                <a:solidFill>
                  <a:srgbClr val="000000"/>
                </a:solidFill>
                <a:latin typeface="Arial"/>
                <a:ea typeface="Arial"/>
                <a:cs typeface="Arial"/>
                <a:sym typeface="Arial"/>
              </a:rPr>
              <a:t>analysed</a:t>
            </a:r>
            <a:r>
              <a:rPr lang="en-US" sz="1200" dirty="0">
                <a:solidFill>
                  <a:srgbClr val="000000"/>
                </a:solidFill>
                <a:latin typeface="Arial"/>
                <a:ea typeface="Arial"/>
                <a:cs typeface="Arial"/>
                <a:sym typeface="Arial"/>
              </a:rPr>
              <a:t> to explore the meanings of their experience in relation to their social cultural contexts (Chang, </a:t>
            </a:r>
            <a:r>
              <a:rPr lang="en-US" sz="1200" dirty="0" err="1">
                <a:solidFill>
                  <a:srgbClr val="000000"/>
                </a:solidFill>
                <a:latin typeface="Arial"/>
                <a:ea typeface="Arial"/>
                <a:cs typeface="Arial"/>
                <a:sym typeface="Arial"/>
              </a:rPr>
              <a:t>Ngunjiri</a:t>
            </a:r>
            <a:r>
              <a:rPr lang="en-US" sz="1200" dirty="0">
                <a:solidFill>
                  <a:srgbClr val="000000"/>
                </a:solidFill>
                <a:latin typeface="Arial"/>
                <a:ea typeface="Arial"/>
                <a:cs typeface="Arial"/>
                <a:sym typeface="Arial"/>
              </a:rPr>
              <a:t>, &amp; Hernandez, 2016).” Keep/revert?</a:t>
            </a:r>
            <a:endParaRPr lang="en-AU" dirty="0"/>
          </a:p>
          <a:p>
            <a:pPr marL="0" lvl="0" indent="0" algn="l" rtl="0">
              <a:spcBef>
                <a:spcPts val="0"/>
              </a:spcBef>
              <a:spcAft>
                <a:spcPts val="0"/>
              </a:spcAft>
              <a:buClr>
                <a:schemeClr val="dk1"/>
              </a:buClr>
              <a:buSzPts val="1100"/>
              <a:buFont typeface="Arial"/>
              <a:buNone/>
            </a:pPr>
            <a:endParaRPr lang="en-AU" dirty="0"/>
          </a:p>
          <a:p>
            <a:pPr marL="0" lvl="0" indent="0" algn="l" rtl="0">
              <a:spcBef>
                <a:spcPts val="0"/>
              </a:spcBef>
              <a:spcAft>
                <a:spcPts val="0"/>
              </a:spcAft>
              <a:buClr>
                <a:schemeClr val="dk1"/>
              </a:buClr>
              <a:buSzPts val="1100"/>
              <a:buFont typeface="Arial"/>
              <a:buNone/>
            </a:pPr>
            <a:r>
              <a:rPr lang="en-AU" dirty="0" err="1"/>
              <a:t>Shifra</a:t>
            </a:r>
            <a:r>
              <a:rPr lang="en-AU" dirty="0"/>
              <a:t>- • we decided to research this through engaging in a Collaborative Auto-Ethnography (CAE)- previous experience of using this method at the University of Sydney</a:t>
            </a:r>
            <a:endParaRPr dirty="0"/>
          </a:p>
          <a:p>
            <a:pPr marL="0" lvl="0" indent="0" algn="l" rtl="0">
              <a:spcBef>
                <a:spcPts val="0"/>
              </a:spcBef>
              <a:spcAft>
                <a:spcPts val="0"/>
              </a:spcAft>
              <a:buNone/>
            </a:pPr>
            <a:endParaRPr sz="1100" dirty="0"/>
          </a:p>
          <a:p>
            <a:pPr marL="0" lvl="0" indent="0" algn="l" rtl="0">
              <a:spcBef>
                <a:spcPts val="0"/>
              </a:spcBef>
              <a:spcAft>
                <a:spcPts val="0"/>
              </a:spcAft>
              <a:buNone/>
            </a:pPr>
            <a:r>
              <a:rPr lang="en-AU" sz="1100" dirty="0"/>
              <a:t>THROUGH A COLLABORATIVE APPROACH TO AUTO-ETHNOGRAPHY</a:t>
            </a:r>
            <a:endParaRPr sz="1100" dirty="0"/>
          </a:p>
          <a:p>
            <a:pPr marL="0" lvl="0" indent="0" algn="just" rtl="0">
              <a:spcBef>
                <a:spcPts val="0"/>
              </a:spcBef>
              <a:spcAft>
                <a:spcPts val="0"/>
              </a:spcAft>
              <a:buClr>
                <a:schemeClr val="dk1"/>
              </a:buClr>
              <a:buSzPts val="1100"/>
              <a:buFont typeface="Arial"/>
              <a:buNone/>
            </a:pPr>
            <a:r>
              <a:rPr lang="en-AU" sz="1100" dirty="0">
                <a:latin typeface="Arial"/>
                <a:ea typeface="Arial"/>
                <a:cs typeface="Arial"/>
                <a:sym typeface="Arial"/>
              </a:rPr>
              <a:t>The study design is qualitative and exploratory, and utilises a Collaborative Autoethnography (CAE) methodology. Autoethnography is a qualitative research method that is increasingly being used to capture and explain sociocultural phenomena. In autoethnography, the researcher occupies the dual roles of researcher and research participant. Participant-researchers use their own experiences and life stories as data, to enable an in-depth analysis of their social context (Chang, 2008). Collaborative autoethnography uses as data the combined autobiographies of several researchers. Researchers’ experiences are pooled to identify commonalities and differences, then analysed to explore the meanings of their experience in relation to their social cultural contexts (Chang, </a:t>
            </a:r>
            <a:r>
              <a:rPr lang="en-AU" sz="1100" dirty="0" err="1">
                <a:latin typeface="Arial"/>
                <a:ea typeface="Arial"/>
                <a:cs typeface="Arial"/>
                <a:sym typeface="Arial"/>
              </a:rPr>
              <a:t>Ngunjiri</a:t>
            </a:r>
            <a:r>
              <a:rPr lang="en-AU" sz="1100" dirty="0">
                <a:latin typeface="Arial"/>
                <a:ea typeface="Arial"/>
                <a:cs typeface="Arial"/>
                <a:sym typeface="Arial"/>
              </a:rPr>
              <a:t>, &amp; Hernandez, 2016). </a:t>
            </a:r>
            <a:endParaRPr sz="1100" dirty="0">
              <a:latin typeface="Arial"/>
              <a:ea typeface="Arial"/>
              <a:cs typeface="Arial"/>
              <a:sym typeface="Arial"/>
            </a:endParaRPr>
          </a:p>
          <a:p>
            <a:pPr marL="0" lvl="0" indent="0" algn="just" rtl="0">
              <a:spcBef>
                <a:spcPts val="600"/>
              </a:spcBef>
              <a:spcAft>
                <a:spcPts val="0"/>
              </a:spcAft>
              <a:buNone/>
            </a:pPr>
            <a:r>
              <a:rPr lang="en-AU" sz="1100" dirty="0">
                <a:latin typeface="Arial"/>
                <a:ea typeface="Arial"/>
                <a:cs typeface="Arial"/>
                <a:sym typeface="Arial"/>
              </a:rPr>
              <a:t>In CAE data collection involves a process alternating between individual reflection and group data collection (Chang et al., 2016). </a:t>
            </a:r>
            <a:endParaRPr sz="1100" dirty="0">
              <a:latin typeface="Arial"/>
              <a:ea typeface="Arial"/>
              <a:cs typeface="Arial"/>
              <a:sym typeface="Arial"/>
            </a:endParaRPr>
          </a:p>
          <a:p>
            <a:pPr marL="0" lvl="0" indent="0" algn="just" rtl="0">
              <a:spcBef>
                <a:spcPts val="600"/>
              </a:spcBef>
              <a:spcAft>
                <a:spcPts val="0"/>
              </a:spcAft>
              <a:buNone/>
            </a:pPr>
            <a:r>
              <a:rPr lang="en-AU" sz="1100" dirty="0">
                <a:latin typeface="Arial"/>
                <a:ea typeface="Arial"/>
                <a:cs typeface="Arial"/>
                <a:sym typeface="Arial"/>
              </a:rPr>
              <a:t>In this project, as participant-researchers we will reflect on own experiences of dual identities in relation to the research questions posed above through the regular writing of reflective journal entries. </a:t>
            </a:r>
            <a:endParaRPr sz="1100" dirty="0">
              <a:latin typeface="Arial"/>
              <a:ea typeface="Arial"/>
              <a:cs typeface="Arial"/>
              <a:sym typeface="Arial"/>
            </a:endParaRPr>
          </a:p>
          <a:p>
            <a:pPr marL="0" lvl="0" indent="0" algn="just" rtl="0">
              <a:spcBef>
                <a:spcPts val="600"/>
              </a:spcBef>
              <a:spcAft>
                <a:spcPts val="0"/>
              </a:spcAft>
              <a:buNone/>
            </a:pPr>
            <a:r>
              <a:rPr lang="en-AU" sz="1100" dirty="0">
                <a:latin typeface="Arial"/>
                <a:ea typeface="Arial"/>
                <a:cs typeface="Arial"/>
                <a:sym typeface="Arial"/>
              </a:rPr>
              <a:t>At two time points we share self-selected portions of our journals and will meet together to discuss these in a focus group discussion. These focus group discussions will be recorded and transcribed, and comprise the data for this study.</a:t>
            </a:r>
            <a:endParaRPr sz="1100" dirty="0">
              <a:latin typeface="Arial"/>
              <a:ea typeface="Arial"/>
              <a:cs typeface="Arial"/>
              <a:sym typeface="Arial"/>
            </a:endParaRPr>
          </a:p>
          <a:p>
            <a:pPr marL="0" lvl="0" indent="0" algn="just" rtl="0">
              <a:spcBef>
                <a:spcPts val="600"/>
              </a:spcBef>
              <a:spcAft>
                <a:spcPts val="0"/>
              </a:spcAft>
              <a:buNone/>
            </a:pPr>
            <a:r>
              <a:rPr lang="en-AU" sz="1100" dirty="0">
                <a:latin typeface="Arial"/>
                <a:ea typeface="Arial"/>
                <a:cs typeface="Arial"/>
                <a:sym typeface="Arial"/>
              </a:rPr>
              <a:t>Booth, J., &amp; Nelson, A. (2013). Sharing stories: Using narratives to illustrate the role of critical reflection in practice with First Australians. </a:t>
            </a:r>
            <a:r>
              <a:rPr lang="en-AU" sz="1100" i="1" dirty="0">
                <a:latin typeface="Arial"/>
                <a:ea typeface="Arial"/>
                <a:cs typeface="Arial"/>
                <a:sym typeface="Arial"/>
              </a:rPr>
              <a:t>Occupational Therapy International, 20</a:t>
            </a:r>
            <a:r>
              <a:rPr lang="en-AU" sz="1100" dirty="0">
                <a:latin typeface="Arial"/>
                <a:ea typeface="Arial"/>
                <a:cs typeface="Arial"/>
                <a:sym typeface="Arial"/>
              </a:rPr>
              <a:t>(3), 114-123. </a:t>
            </a:r>
            <a:endParaRPr sz="1100" dirty="0">
              <a:latin typeface="Arial"/>
              <a:ea typeface="Arial"/>
              <a:cs typeface="Arial"/>
              <a:sym typeface="Arial"/>
            </a:endParaRPr>
          </a:p>
          <a:p>
            <a:pPr marL="0" lvl="0" indent="0" algn="just" rtl="0">
              <a:spcBef>
                <a:spcPts val="600"/>
              </a:spcBef>
              <a:spcAft>
                <a:spcPts val="0"/>
              </a:spcAft>
              <a:buNone/>
            </a:pPr>
            <a:r>
              <a:rPr lang="en-AU" sz="1100" dirty="0">
                <a:latin typeface="Arial"/>
                <a:ea typeface="Arial"/>
                <a:cs typeface="Arial"/>
                <a:sym typeface="Arial"/>
              </a:rPr>
              <a:t>Chang, H. (2008). </a:t>
            </a:r>
            <a:r>
              <a:rPr lang="en-AU" sz="1100" i="1" dirty="0">
                <a:latin typeface="Arial"/>
                <a:ea typeface="Arial"/>
                <a:cs typeface="Arial"/>
                <a:sym typeface="Arial"/>
              </a:rPr>
              <a:t>Autoethnography as method.</a:t>
            </a:r>
            <a:r>
              <a:rPr lang="en-AU" sz="1100" dirty="0">
                <a:latin typeface="Arial"/>
                <a:ea typeface="Arial"/>
                <a:cs typeface="Arial"/>
                <a:sym typeface="Arial"/>
              </a:rPr>
              <a:t> Walnut Creek: Left Coast Press.</a:t>
            </a:r>
            <a:endParaRPr sz="1100" dirty="0">
              <a:latin typeface="Arial"/>
              <a:ea typeface="Arial"/>
              <a:cs typeface="Arial"/>
              <a:sym typeface="Arial"/>
            </a:endParaRPr>
          </a:p>
          <a:p>
            <a:pPr marL="0" lvl="0" indent="0" algn="just" rtl="0">
              <a:spcBef>
                <a:spcPts val="600"/>
              </a:spcBef>
              <a:spcAft>
                <a:spcPts val="0"/>
              </a:spcAft>
              <a:buNone/>
            </a:pPr>
            <a:r>
              <a:rPr lang="en-AU" sz="1100" dirty="0">
                <a:latin typeface="Arial"/>
                <a:ea typeface="Arial"/>
                <a:cs typeface="Arial"/>
                <a:sym typeface="Arial"/>
              </a:rPr>
              <a:t>Chang, H., </a:t>
            </a:r>
            <a:r>
              <a:rPr lang="en-AU" sz="1100" dirty="0" err="1">
                <a:latin typeface="Arial"/>
                <a:ea typeface="Arial"/>
                <a:cs typeface="Arial"/>
                <a:sym typeface="Arial"/>
              </a:rPr>
              <a:t>Ngunjiri</a:t>
            </a:r>
            <a:r>
              <a:rPr lang="en-AU" sz="1100" dirty="0">
                <a:latin typeface="Arial"/>
                <a:ea typeface="Arial"/>
                <a:cs typeface="Arial"/>
                <a:sym typeface="Arial"/>
              </a:rPr>
              <a:t>, F., &amp; Hernandez, K. A. C. (2016). </a:t>
            </a:r>
            <a:r>
              <a:rPr lang="en-AU" sz="1100" i="1" dirty="0">
                <a:latin typeface="Arial"/>
                <a:ea typeface="Arial"/>
                <a:cs typeface="Arial"/>
                <a:sym typeface="Arial"/>
              </a:rPr>
              <a:t>Collaborative autoethnography.</a:t>
            </a:r>
            <a:r>
              <a:rPr lang="en-AU" sz="1100" dirty="0">
                <a:latin typeface="Arial"/>
                <a:ea typeface="Arial"/>
                <a:cs typeface="Arial"/>
                <a:sym typeface="Arial"/>
              </a:rPr>
              <a:t> Routledge. </a:t>
            </a:r>
            <a:endParaRPr sz="1100" dirty="0">
              <a:latin typeface="Arial"/>
              <a:ea typeface="Arial"/>
              <a:cs typeface="Arial"/>
              <a:sym typeface="Arial"/>
            </a:endParaRPr>
          </a:p>
          <a:p>
            <a:pPr marL="0" lvl="0" indent="0" algn="just" rtl="0">
              <a:spcBef>
                <a:spcPts val="600"/>
              </a:spcBef>
              <a:spcAft>
                <a:spcPts val="600"/>
              </a:spcAft>
              <a:buClr>
                <a:schemeClr val="dk1"/>
              </a:buClr>
              <a:buSzPts val="1100"/>
              <a:buFont typeface="Arial"/>
              <a:buNone/>
            </a:pPr>
            <a:endParaRPr sz="1100" dirty="0">
              <a:latin typeface="Arial"/>
              <a:ea typeface="Arial"/>
              <a:cs typeface="Arial"/>
              <a:sym typeface="Arial"/>
            </a:endParaRPr>
          </a:p>
        </p:txBody>
      </p:sp>
      <p:sp>
        <p:nvSpPr>
          <p:cNvPr id="112" name="Google Shape;11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lnSpc>
                <a:spcPct val="90000"/>
              </a:lnSpc>
              <a:spcBef>
                <a:spcPts val="1000"/>
              </a:spcBef>
              <a:spcAft>
                <a:spcPts val="0"/>
              </a:spcAft>
              <a:buNone/>
            </a:pPr>
            <a:r>
              <a:rPr lang="en-AU"/>
              <a:t>(Vrinda) And now we are going to reflect on our experiences of the ethics process and how we understand this as important to knowledge development for others (consumer researchers)</a:t>
            </a:r>
            <a:endParaRPr/>
          </a:p>
          <a:p>
            <a:pPr marL="0" lvl="0" indent="0" algn="l" rtl="0">
              <a:lnSpc>
                <a:spcPct val="90000"/>
              </a:lnSpc>
              <a:spcBef>
                <a:spcPts val="1000"/>
              </a:spcBef>
              <a:spcAft>
                <a:spcPts val="0"/>
              </a:spcAft>
              <a:buNone/>
            </a:pPr>
            <a:r>
              <a:rPr lang="en-AU"/>
              <a:t>An enactment </a:t>
            </a:r>
            <a:endParaRPr/>
          </a:p>
          <a:p>
            <a:pPr marL="0" lvl="0" indent="0" algn="l" rtl="0">
              <a:lnSpc>
                <a:spcPct val="90000"/>
              </a:lnSpc>
              <a:spcBef>
                <a:spcPts val="1000"/>
              </a:spcBef>
              <a:spcAft>
                <a:spcPts val="0"/>
              </a:spcAft>
              <a:buNone/>
            </a:pPr>
            <a:r>
              <a:rPr lang="en-AU"/>
              <a:t>Moving from the topic to the EXPERIENCE</a:t>
            </a:r>
            <a:endParaRPr/>
          </a:p>
          <a:p>
            <a:pPr marL="0" lvl="0" indent="0" algn="l" rtl="0">
              <a:spcBef>
                <a:spcPts val="0"/>
              </a:spcBef>
              <a:spcAft>
                <a:spcPts val="0"/>
              </a:spcAft>
              <a:buNone/>
            </a:pPr>
            <a:endParaRPr/>
          </a:p>
        </p:txBody>
      </p:sp>
      <p:sp>
        <p:nvSpPr>
          <p:cNvPr id="119" name="Google Shape;11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6cc61665d_0_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6cc61665d_0_4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AU" dirty="0"/>
              <a:t>NOTE: I changed the highlighted bit… I thought that it was rich they were explaining consumer-led research to </a:t>
            </a:r>
            <a:r>
              <a:rPr lang="en-AU" i="1" dirty="0"/>
              <a:t>us</a:t>
            </a:r>
            <a:r>
              <a:rPr lang="en-AU" i="0" dirty="0"/>
              <a:t>. But please change as you see fit </a:t>
            </a:r>
            <a:r>
              <a:rPr lang="en-AU" i="0" dirty="0" err="1"/>
              <a:t>Vrinda</a:t>
            </a:r>
            <a:r>
              <a:rPr lang="en-AU" i="0" dirty="0"/>
              <a:t>!</a:t>
            </a:r>
            <a:endParaRPr lang="en-AU" dirty="0"/>
          </a:p>
          <a:p>
            <a:pPr marL="0" lvl="0" indent="0" algn="l" rtl="0">
              <a:spcBef>
                <a:spcPts val="0"/>
              </a:spcBef>
              <a:spcAft>
                <a:spcPts val="0"/>
              </a:spcAft>
              <a:buNone/>
            </a:pPr>
            <a:endParaRPr lang="en-AU" dirty="0"/>
          </a:p>
          <a:p>
            <a:pPr marL="0" lvl="0" indent="0" algn="l" rtl="0">
              <a:spcBef>
                <a:spcPts val="0"/>
              </a:spcBef>
              <a:spcAft>
                <a:spcPts val="0"/>
              </a:spcAft>
              <a:buNone/>
            </a:pPr>
            <a:r>
              <a:rPr lang="en-AU" dirty="0"/>
              <a:t>Half understanding - (</a:t>
            </a:r>
            <a:r>
              <a:rPr lang="en-AU" dirty="0" err="1"/>
              <a:t>Vrinda</a:t>
            </a:r>
            <a:r>
              <a:rPr lang="en-AU" dirty="0"/>
              <a: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AU" dirty="0"/>
              <a:t>feeling of being told off about ‘mixing up the usage’ of words, when we had been quite deliberate.  needing to define and justify our own language to reclaim it.</a:t>
            </a:r>
            <a:endParaRPr dirty="0"/>
          </a:p>
          <a:p>
            <a:pPr marL="0" lvl="0" indent="0" algn="l" rtl="0">
              <a:spcBef>
                <a:spcPts val="0"/>
              </a:spcBef>
              <a:spcAft>
                <a:spcPts val="0"/>
              </a:spcAft>
              <a:buNone/>
            </a:pPr>
            <a:endParaRPr dirty="0"/>
          </a:p>
          <a:p>
            <a:pPr marL="0" lvl="0" indent="0" algn="l" rtl="0">
              <a:spcBef>
                <a:spcPts val="0"/>
              </a:spcBef>
              <a:spcAft>
                <a:spcPts val="0"/>
              </a:spcAft>
              <a:buClr>
                <a:schemeClr val="dk1"/>
              </a:buClr>
              <a:buSzPts val="1100"/>
              <a:buFont typeface="Arial"/>
              <a:buNone/>
            </a:pPr>
            <a:r>
              <a:rPr lang="en-AU" dirty="0" err="1"/>
              <a:t>Vrinda</a:t>
            </a:r>
            <a:r>
              <a:rPr lang="en-AU" dirty="0"/>
              <a:t> - sense of anger but also a sense of ‘ah well, that's what </a:t>
            </a:r>
            <a:r>
              <a:rPr lang="en-AU" dirty="0" err="1"/>
              <a:t>i</a:t>
            </a:r>
            <a:r>
              <a:rPr lang="en-AU" dirty="0"/>
              <a:t> expected’ and needing to justify ourselves all over again.</a:t>
            </a:r>
            <a:endParaRPr dirty="0"/>
          </a:p>
          <a:p>
            <a:pPr marL="0" lvl="0" indent="0" algn="l" rtl="0">
              <a:spcBef>
                <a:spcPts val="0"/>
              </a:spcBef>
              <a:spcAft>
                <a:spcPts val="0"/>
              </a:spcAft>
              <a:buNone/>
            </a:pPr>
            <a:endParaRPr dirty="0"/>
          </a:p>
        </p:txBody>
      </p:sp>
      <p:sp>
        <p:nvSpPr>
          <p:cNvPr id="125" name="Google Shape;125;g46cc61665d_0_4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AU"/>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6cc61665d_0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46cc61665d_0_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AU"/>
              <a:t>Cath: I was unsurprised. But I don’t think I completely got how weird and paternalistic the response was, or at least, it wasn’t till we started speaking about it in preparation for this talk that I began to more fully understand exactly why/how the response was so affronting and quite strange. .  I think I was probably focussed on having expected paternalism and the knock-back and wanting to ‘write back’ in such a way that would allow the application to get through the next time. I dind’t stop to investigate the attitudes behind the comments. </a:t>
            </a:r>
            <a:endParaRPr/>
          </a:p>
          <a:p>
            <a:pPr marL="0" lvl="0" indent="0" algn="l" rtl="0">
              <a:spcBef>
                <a:spcPts val="0"/>
              </a:spcBef>
              <a:spcAft>
                <a:spcPts val="0"/>
              </a:spcAft>
              <a:buNone/>
            </a:pPr>
            <a:endParaRPr/>
          </a:p>
          <a:p>
            <a:pPr marL="0" lvl="0" indent="0" algn="l" rtl="0">
              <a:lnSpc>
                <a:spcPct val="90000"/>
              </a:lnSpc>
              <a:spcBef>
                <a:spcPts val="1000"/>
              </a:spcBef>
              <a:spcAft>
                <a:spcPts val="0"/>
              </a:spcAft>
              <a:buClr>
                <a:schemeClr val="dk1"/>
              </a:buClr>
              <a:buSzPts val="1100"/>
              <a:buFont typeface="Arial"/>
              <a:buNone/>
            </a:pPr>
            <a:r>
              <a:rPr lang="en-AU"/>
              <a:t>Why did we think we’d provoked </a:t>
            </a:r>
            <a:endParaRPr/>
          </a:p>
          <a:p>
            <a:pPr marL="685800" lvl="1" indent="-152400" algn="l" rtl="0">
              <a:lnSpc>
                <a:spcPct val="90000"/>
              </a:lnSpc>
              <a:spcBef>
                <a:spcPts val="500"/>
              </a:spcBef>
              <a:spcAft>
                <a:spcPts val="0"/>
              </a:spcAft>
              <a:buClr>
                <a:schemeClr val="dk1"/>
              </a:buClr>
              <a:buSzPts val="1200"/>
              <a:buChar char="•"/>
            </a:pPr>
            <a:r>
              <a:rPr lang="en-AU"/>
              <a:t>(what was the evidence, how did we interpret it?)</a:t>
            </a:r>
            <a:endParaRPr/>
          </a:p>
          <a:p>
            <a:pPr marL="685800" lvl="1" indent="-152400" algn="l" rtl="0">
              <a:lnSpc>
                <a:spcPct val="90000"/>
              </a:lnSpc>
              <a:spcBef>
                <a:spcPts val="500"/>
              </a:spcBef>
              <a:spcAft>
                <a:spcPts val="0"/>
              </a:spcAft>
              <a:buClr>
                <a:schemeClr val="dk1"/>
              </a:buClr>
              <a:buSzPts val="1200"/>
              <a:buChar char="•"/>
            </a:pPr>
            <a:r>
              <a:rPr lang="en-AU"/>
              <a:t>They pushed for external supervision, it was about monitoring, you’ll be silenced or silence others, taking on the worry FOR us about power, protecting us from us (therefore reinforcing the status quo) – something scary to them about us studying ourselves, related to us in our identities as consumers. </a:t>
            </a:r>
            <a:endParaRPr/>
          </a:p>
          <a:p>
            <a:pPr marL="685800" lvl="1" indent="-152400" algn="l" rtl="0">
              <a:lnSpc>
                <a:spcPct val="90000"/>
              </a:lnSpc>
              <a:spcBef>
                <a:spcPts val="500"/>
              </a:spcBef>
              <a:spcAft>
                <a:spcPts val="0"/>
              </a:spcAft>
              <a:buClr>
                <a:schemeClr val="dk1"/>
              </a:buClr>
              <a:buSzPts val="1200"/>
              <a:buChar char="•"/>
            </a:pPr>
            <a:r>
              <a:rPr lang="en-AU"/>
              <a:t>Radical, affront,</a:t>
            </a:r>
            <a:endParaRPr/>
          </a:p>
          <a:p>
            <a:pPr marL="0" lvl="0" indent="0" algn="l" rtl="0">
              <a:spcBef>
                <a:spcPts val="0"/>
              </a:spcBef>
              <a:spcAft>
                <a:spcPts val="0"/>
              </a:spcAft>
              <a:buNone/>
            </a:pPr>
            <a:endParaRPr/>
          </a:p>
        </p:txBody>
      </p:sp>
      <p:sp>
        <p:nvSpPr>
          <p:cNvPr id="132" name="Google Shape;132;g46cc61665d_0_3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AU"/>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6cc61665d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6cc61665d_0_5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AU" dirty="0"/>
              <a:t>NOTE: I’ve done it again… changed the highlighted portion here… PLEASE REVERSE ME!</a:t>
            </a:r>
          </a:p>
          <a:p>
            <a:pPr marL="0" lvl="0" indent="0" algn="l" rtl="0">
              <a:spcBef>
                <a:spcPts val="0"/>
              </a:spcBef>
              <a:spcAft>
                <a:spcPts val="0"/>
              </a:spcAft>
              <a:buNone/>
            </a:pPr>
            <a:endParaRPr lang="en-AU" dirty="0"/>
          </a:p>
          <a:p>
            <a:pPr marL="0" lvl="0" indent="0" algn="l" rtl="0">
              <a:spcBef>
                <a:spcPts val="0"/>
              </a:spcBef>
              <a:spcAft>
                <a:spcPts val="0"/>
              </a:spcAft>
              <a:buNone/>
            </a:pPr>
            <a:r>
              <a:rPr lang="en-AU" dirty="0"/>
              <a:t>Stay in your vulnerable box- maintained vulnerable status of consumer* The message- consumers can’t be researchers</a:t>
            </a:r>
            <a:endParaRPr dirty="0"/>
          </a:p>
          <a:p>
            <a:pPr marL="0" lvl="0" indent="0" algn="l" rtl="0">
              <a:spcBef>
                <a:spcPts val="0"/>
              </a:spcBef>
              <a:spcAft>
                <a:spcPts val="0"/>
              </a:spcAft>
              <a:buNone/>
            </a:pPr>
            <a:r>
              <a:rPr lang="en-AU" dirty="0" err="1"/>
              <a:t>Shifra</a:t>
            </a:r>
            <a:r>
              <a:rPr lang="en-AU" dirty="0"/>
              <a:t>- My experience of ethics was informed by my past experiences of the mental health system. I guess in a sense I wasn’t at all outraged, appalled or surprised at the paternalistic response of the ethics reviewers. In a way they mimicked doctors responses to being put on CTOs 2 times in the past purely because I was a young person deemed to be ‘vulnerable’ and of course that allowed people in positions of authority and power to justify a response that was fuelled on an offensive basis. Even as an adult, this year I wasn’t issued a CTO but the threat was made almost immediately after I asked about certain medications and it was my response of ‘breaking down’ to the doctors and telling them how the whole experience was re-traumatising me given how this measure had been used in the past. No-one took the time to ask about what it felt like to have such a measure used against me. </a:t>
            </a:r>
            <a:endParaRPr dirty="0"/>
          </a:p>
          <a:p>
            <a:pPr marL="0" lvl="0" indent="0" algn="l" rtl="0">
              <a:spcBef>
                <a:spcPts val="0"/>
              </a:spcBef>
              <a:spcAft>
                <a:spcPts val="0"/>
              </a:spcAft>
              <a:buClr>
                <a:schemeClr val="dk1"/>
              </a:buClr>
              <a:buSzPts val="1100"/>
              <a:buFont typeface="Arial"/>
              <a:buNone/>
            </a:pPr>
            <a:r>
              <a:rPr lang="en-AU" dirty="0"/>
              <a:t>I guess in a similar way I understand that consumers are seen as vulnerable and that is deeply entrenched in the mental health system but also beyond to areas of </a:t>
            </a:r>
            <a:r>
              <a:rPr lang="en-AU" b="1" dirty="0"/>
              <a:t>education</a:t>
            </a:r>
            <a:r>
              <a:rPr lang="en-AU" dirty="0"/>
              <a:t>. Protective measures must be in place to protect such people but does that mean that ‘normal’ and ‘well’ folk are the gatekeepers or protectors, what protective factors are there in our collective peer group? I certainly believe that being amongst peers and pooling our resources and problem solving together contributes to a robust and highly effective support network in conducting research.</a:t>
            </a:r>
            <a:endParaRPr dirty="0"/>
          </a:p>
          <a:p>
            <a:pPr marL="0" lvl="0" indent="0" algn="l" rtl="0">
              <a:spcBef>
                <a:spcPts val="0"/>
              </a:spcBef>
              <a:spcAft>
                <a:spcPts val="0"/>
              </a:spcAft>
              <a:buNone/>
            </a:pPr>
            <a:endParaRPr dirty="0"/>
          </a:p>
        </p:txBody>
      </p:sp>
      <p:sp>
        <p:nvSpPr>
          <p:cNvPr id="139" name="Google Shape;139;g46cc61665d_0_5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A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hyperlink" Target="mailto:shifrawaks1@gmail.com" TargetMode="External"/><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hyperlink" Target="mailto:stewarts2@student.unimelb.edu.au" TargetMode="External"/><Relationship Id="rId5" Type="http://schemas.openxmlformats.org/officeDocument/2006/relationships/hyperlink" Target="mailto:v.edan@unimelb.edu.au" TargetMode="External"/><Relationship Id="rId4" Type="http://schemas.openxmlformats.org/officeDocument/2006/relationships/hyperlink" Target="mailto:croper@unimelb.edu.a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87"/>
        <p:cNvGrpSpPr/>
        <p:nvPr/>
      </p:nvGrpSpPr>
      <p:grpSpPr>
        <a:xfrm>
          <a:off x="0" y="0"/>
          <a:ext cx="0" cy="0"/>
          <a:chOff x="0" y="0"/>
          <a:chExt cx="0" cy="0"/>
        </a:xfrm>
      </p:grpSpPr>
      <p:sp>
        <p:nvSpPr>
          <p:cNvPr id="88" name="Google Shape;88;p13"/>
          <p:cNvSpPr/>
          <p:nvPr/>
        </p:nvSpPr>
        <p:spPr>
          <a:xfrm>
            <a:off x="475488" y="0"/>
            <a:ext cx="10910292" cy="6858000"/>
          </a:xfrm>
          <a:prstGeom prst="rect">
            <a:avLst/>
          </a:prstGeom>
          <a:gradFill>
            <a:gsLst>
              <a:gs pos="0">
                <a:srgbClr val="D81C83"/>
              </a:gs>
              <a:gs pos="25000">
                <a:srgbClr val="D81C83"/>
              </a:gs>
              <a:gs pos="94000">
                <a:srgbClr val="333539"/>
              </a:gs>
              <a:gs pos="100000">
                <a:srgbClr val="333539"/>
              </a:gs>
            </a:gsLst>
            <a:lin ang="4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9" name="Google Shape;89;p13" descr="A silhouette of a person&#10;&#10;Description generated with high confidence"/>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0" name="Google Shape;90;p13"/>
          <p:cNvSpPr txBox="1">
            <a:spLocks noGrp="1"/>
          </p:cNvSpPr>
          <p:nvPr>
            <p:ph type="ctrTitle"/>
          </p:nvPr>
        </p:nvSpPr>
        <p:spPr>
          <a:xfrm>
            <a:off x="2805659" y="2143754"/>
            <a:ext cx="6580682" cy="2311232"/>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FFFFFF"/>
              </a:buClr>
              <a:buSzPts val="5400"/>
              <a:buFont typeface="Calibri"/>
              <a:buNone/>
            </a:pPr>
            <a:r>
              <a:rPr lang="en-AU" sz="5400" b="0" i="0" u="none" strike="noStrike" cap="none" dirty="0">
                <a:solidFill>
                  <a:srgbClr val="FFFFFF"/>
                </a:solidFill>
                <a:latin typeface="Centaur" panose="02030504050205020304" pitchFamily="18" charset="0"/>
                <a:sym typeface="Calibri"/>
              </a:rPr>
              <a:t>Navigating Dual Consumer/Researcher Identities </a:t>
            </a:r>
            <a:endParaRPr dirty="0">
              <a:latin typeface="Centaur" panose="02030504050205020304" pitchFamily="18" charset="0"/>
            </a:endParaRPr>
          </a:p>
        </p:txBody>
      </p:sp>
      <p:sp>
        <p:nvSpPr>
          <p:cNvPr id="91" name="Google Shape;91;p13"/>
          <p:cNvSpPr txBox="1">
            <a:spLocks noGrp="1"/>
          </p:cNvSpPr>
          <p:nvPr>
            <p:ph type="subTitle" idx="1"/>
          </p:nvPr>
        </p:nvSpPr>
        <p:spPr>
          <a:xfrm>
            <a:off x="3043403" y="4606634"/>
            <a:ext cx="6105194" cy="68207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FFFFFF"/>
              </a:buClr>
              <a:buSzPts val="2400"/>
              <a:buFont typeface="Arial"/>
              <a:buNone/>
            </a:pPr>
            <a:r>
              <a:rPr lang="en-AU" sz="2800" b="0" i="0" u="none" strike="noStrike" cap="none" dirty="0">
                <a:solidFill>
                  <a:srgbClr val="FFFFFF"/>
                </a:solidFill>
                <a:latin typeface="Centaur" panose="02030504050205020304" pitchFamily="18" charset="0"/>
                <a:sym typeface="Calibri"/>
              </a:rPr>
              <a:t>An Autoethnographic Approach</a:t>
            </a:r>
          </a:p>
        </p:txBody>
      </p:sp>
      <p:sp>
        <p:nvSpPr>
          <p:cNvPr id="6" name="Google Shape;91;p13">
            <a:extLst>
              <a:ext uri="{FF2B5EF4-FFF2-40B4-BE49-F238E27FC236}">
                <a16:creationId xmlns:a16="http://schemas.microsoft.com/office/drawing/2014/main" id="{667CDC74-3B67-4860-A9B0-E36889488B69}"/>
              </a:ext>
            </a:extLst>
          </p:cNvPr>
          <p:cNvSpPr txBox="1">
            <a:spLocks/>
          </p:cNvSpPr>
          <p:nvPr/>
        </p:nvSpPr>
        <p:spPr>
          <a:xfrm>
            <a:off x="6096000" y="5498963"/>
            <a:ext cx="5765268" cy="114878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lvl="0" indent="0" algn="r">
              <a:spcBef>
                <a:spcPts val="0"/>
              </a:spcBef>
              <a:buClr>
                <a:srgbClr val="FFFFFF"/>
              </a:buClr>
            </a:pPr>
            <a:r>
              <a:rPr lang="en-AU" sz="2000" dirty="0" err="1">
                <a:solidFill>
                  <a:schemeClr val="tx1"/>
                </a:solidFill>
                <a:latin typeface="Centaur" panose="02030504050205020304" pitchFamily="18" charset="0"/>
              </a:rPr>
              <a:t>Shifra</a:t>
            </a:r>
            <a:r>
              <a:rPr lang="en-AU" sz="2000" dirty="0">
                <a:solidFill>
                  <a:schemeClr val="tx1"/>
                </a:solidFill>
                <a:latin typeface="Centaur" panose="02030504050205020304" pitchFamily="18" charset="0"/>
              </a:rPr>
              <a:t> </a:t>
            </a:r>
            <a:r>
              <a:rPr lang="en-AU" sz="2000" dirty="0" err="1">
                <a:solidFill>
                  <a:schemeClr val="tx1"/>
                </a:solidFill>
                <a:latin typeface="Centaur" panose="02030504050205020304" pitchFamily="18" charset="0"/>
              </a:rPr>
              <a:t>Waks</a:t>
            </a:r>
            <a:endParaRPr lang="en-AU" sz="2000" dirty="0">
              <a:solidFill>
                <a:schemeClr val="tx1"/>
              </a:solidFill>
              <a:latin typeface="Centaur" panose="02030504050205020304" pitchFamily="18" charset="0"/>
            </a:endParaRPr>
          </a:p>
          <a:p>
            <a:pPr marL="0" lvl="0" indent="0" algn="r">
              <a:spcBef>
                <a:spcPts val="0"/>
              </a:spcBef>
              <a:buClr>
                <a:srgbClr val="FFFFFF"/>
              </a:buClr>
            </a:pPr>
            <a:r>
              <a:rPr lang="en-AU" sz="2000" dirty="0">
                <a:solidFill>
                  <a:schemeClr val="tx1"/>
                </a:solidFill>
                <a:latin typeface="Centaur" panose="02030504050205020304" pitchFamily="18" charset="0"/>
              </a:rPr>
              <a:t>Cath Roper</a:t>
            </a:r>
          </a:p>
          <a:p>
            <a:pPr marL="0" lvl="0" indent="0" algn="r">
              <a:spcBef>
                <a:spcPts val="0"/>
              </a:spcBef>
              <a:buClr>
                <a:srgbClr val="FFFFFF"/>
              </a:buClr>
            </a:pPr>
            <a:r>
              <a:rPr lang="en-AU" sz="2000" dirty="0" err="1">
                <a:solidFill>
                  <a:schemeClr val="tx1"/>
                </a:solidFill>
                <a:latin typeface="Centaur" panose="02030504050205020304" pitchFamily="18" charset="0"/>
              </a:rPr>
              <a:t>Vrinda</a:t>
            </a:r>
            <a:r>
              <a:rPr lang="en-AU" sz="2000" dirty="0">
                <a:solidFill>
                  <a:schemeClr val="tx1"/>
                </a:solidFill>
                <a:latin typeface="Centaur" panose="02030504050205020304" pitchFamily="18" charset="0"/>
              </a:rPr>
              <a:t> Edan</a:t>
            </a:r>
          </a:p>
          <a:p>
            <a:pPr marL="0" lvl="0" indent="0" algn="r">
              <a:spcBef>
                <a:spcPts val="0"/>
              </a:spcBef>
              <a:buClr>
                <a:srgbClr val="FFFFFF"/>
              </a:buClr>
            </a:pPr>
            <a:r>
              <a:rPr lang="en-AU" sz="2000" dirty="0">
                <a:solidFill>
                  <a:schemeClr val="tx1"/>
                </a:solidFill>
                <a:latin typeface="Centaur" panose="02030504050205020304" pitchFamily="18" charset="0"/>
              </a:rPr>
              <a:t>Stephanie Stewart</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7"/>
        <p:cNvGrpSpPr/>
        <p:nvPr/>
      </p:nvGrpSpPr>
      <p:grpSpPr>
        <a:xfrm>
          <a:off x="0" y="0"/>
          <a:ext cx="0" cy="0"/>
          <a:chOff x="0" y="0"/>
          <a:chExt cx="0" cy="0"/>
        </a:xfrm>
      </p:grpSpPr>
      <p:sp>
        <p:nvSpPr>
          <p:cNvPr id="90" name="Rectangle 89">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93" name="Picture 92">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94" name="Oval 93">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8" name="Google Shape;148;p22"/>
          <p:cNvSpPr txBox="1">
            <a:spLocks noGrp="1"/>
          </p:cNvSpPr>
          <p:nvPr>
            <p:ph type="title"/>
          </p:nvPr>
        </p:nvSpPr>
        <p:spPr>
          <a:xfrm>
            <a:off x="1179226" y="5105400"/>
            <a:ext cx="9833548" cy="1066802"/>
          </a:xfrm>
          <a:prstGeom prst="rect">
            <a:avLst/>
          </a:prstGeom>
        </p:spPr>
        <p:txBody>
          <a:bodyPr spcFirstLastPara="1" lIns="91425" tIns="45700" rIns="91425" bIns="45700" anchorCtr="0">
            <a:noAutofit/>
          </a:bodyPr>
          <a:lstStyle/>
          <a:p>
            <a:pPr marL="0" lvl="0" indent="0" algn="r" rtl="0">
              <a:spcBef>
                <a:spcPts val="1000"/>
              </a:spcBef>
              <a:spcAft>
                <a:spcPts val="0"/>
              </a:spcAft>
              <a:buNone/>
            </a:pPr>
            <a:r>
              <a:rPr lang="en-US" sz="5400" dirty="0" err="1">
                <a:solidFill>
                  <a:srgbClr val="3F3F3F"/>
                </a:solidFill>
                <a:latin typeface="Centaur" panose="02030504050205020304" pitchFamily="18" charset="0"/>
              </a:rPr>
              <a:t>Minimisation</a:t>
            </a:r>
            <a:r>
              <a:rPr lang="en-US" sz="5400" dirty="0">
                <a:solidFill>
                  <a:srgbClr val="3F3F3F"/>
                </a:solidFill>
                <a:latin typeface="Centaur" panose="02030504050205020304" pitchFamily="18" charset="0"/>
              </a:rPr>
              <a:t> of Potential Benefits</a:t>
            </a:r>
          </a:p>
        </p:txBody>
      </p:sp>
      <p:sp>
        <p:nvSpPr>
          <p:cNvPr id="149" name="Google Shape;149;p22"/>
          <p:cNvSpPr txBox="1">
            <a:spLocks noGrp="1"/>
          </p:cNvSpPr>
          <p:nvPr>
            <p:ph type="body" idx="1"/>
          </p:nvPr>
        </p:nvSpPr>
        <p:spPr>
          <a:xfrm>
            <a:off x="1179226" y="363415"/>
            <a:ext cx="9833548" cy="3723886"/>
          </a:xfrm>
          <a:prstGeom prst="rect">
            <a:avLst/>
          </a:prstGeom>
        </p:spPr>
        <p:txBody>
          <a:bodyPr spcFirstLastPara="1" lIns="91425" tIns="45700" rIns="91425" bIns="45700" anchor="ctr" anchorCtr="0">
            <a:normAutofit fontScale="92500" lnSpcReduction="10000"/>
          </a:bodyPr>
          <a:lstStyle/>
          <a:p>
            <a:pPr marL="0" lvl="0" indent="0" rtl="0">
              <a:spcBef>
                <a:spcPts val="0"/>
              </a:spcBef>
              <a:spcAft>
                <a:spcPts val="600"/>
              </a:spcAft>
              <a:buClr>
                <a:schemeClr val="dk1"/>
              </a:buClr>
              <a:buSzPts val="1100"/>
              <a:buFont typeface="Arial"/>
              <a:buNone/>
            </a:pPr>
            <a:r>
              <a:rPr lang="en-US" dirty="0">
                <a:solidFill>
                  <a:schemeClr val="tx1"/>
                </a:solidFill>
                <a:latin typeface="Centaur" panose="02030504050205020304" pitchFamily="18" charset="0"/>
                <a:cs typeface="Times New Roman"/>
                <a:sym typeface="Times New Roman"/>
              </a:rPr>
              <a:t>“</a:t>
            </a:r>
            <a:r>
              <a:rPr lang="en-US" dirty="0">
                <a:solidFill>
                  <a:srgbClr val="FFFF00"/>
                </a:solidFill>
                <a:latin typeface="Centaur" panose="02030504050205020304" pitchFamily="18" charset="0"/>
                <a:cs typeface="Times New Roman"/>
                <a:sym typeface="Times New Roman"/>
              </a:rPr>
              <a:t>The expected benefits overstate what can be achieved with this study. </a:t>
            </a:r>
            <a:r>
              <a:rPr lang="en-US" dirty="0">
                <a:solidFill>
                  <a:schemeClr val="tx1"/>
                </a:solidFill>
                <a:latin typeface="Centaur" panose="02030504050205020304" pitchFamily="18" charset="0"/>
                <a:cs typeface="Times New Roman"/>
                <a:sym typeface="Times New Roman"/>
              </a:rPr>
              <a:t>Although important, this study cannot, for example, contribute to de-</a:t>
            </a:r>
            <a:r>
              <a:rPr lang="en-US" dirty="0" err="1">
                <a:solidFill>
                  <a:schemeClr val="tx1"/>
                </a:solidFill>
                <a:latin typeface="Centaur" panose="02030504050205020304" pitchFamily="18" charset="0"/>
                <a:cs typeface="Times New Roman"/>
                <a:sym typeface="Times New Roman"/>
              </a:rPr>
              <a:t>marginalisation</a:t>
            </a:r>
            <a:r>
              <a:rPr lang="en-US" dirty="0">
                <a:solidFill>
                  <a:schemeClr val="tx1"/>
                </a:solidFill>
                <a:latin typeface="Centaur" panose="02030504050205020304" pitchFamily="18" charset="0"/>
                <a:cs typeface="Times New Roman"/>
                <a:sym typeface="Times New Roman"/>
              </a:rPr>
              <a:t> of consumer voices (P. 13); cannot support consumer leadership locally and international; nor fill major gaps in extant literature (P. 13). The underlying paradigm of the methodology is to explore and articulate, in-depth, the unique (auto) expertness of a group of individuals. Although this may resonate with others, the nature of the work cannot "validate" (p.13) consumer voices or opinions (validation belongs to a quantitative paradigm). </a:t>
            </a:r>
            <a:r>
              <a:rPr lang="en-US" dirty="0">
                <a:solidFill>
                  <a:srgbClr val="FFFF00"/>
                </a:solidFill>
                <a:latin typeface="Centaur" panose="02030504050205020304" pitchFamily="18" charset="0"/>
                <a:cs typeface="Times New Roman"/>
                <a:sym typeface="Times New Roman"/>
              </a:rPr>
              <a:t>The data will represent the valuable and powerful experiences of 4 individuals. That in and of itself is important.</a:t>
            </a:r>
            <a:r>
              <a:rPr lang="en-US" dirty="0">
                <a:solidFill>
                  <a:schemeClr val="tx1"/>
                </a:solidFill>
                <a:latin typeface="Centaur" panose="02030504050205020304" pitchFamily="18" charset="0"/>
                <a:cs typeface="Times New Roman"/>
                <a:sym typeface="Times New Roman"/>
              </a:rPr>
              <a:t>”</a:t>
            </a:r>
            <a:endParaRPr lang="en-US" dirty="0">
              <a:solidFill>
                <a:schemeClr val="tx1"/>
              </a:solidFill>
              <a:latin typeface="Centaur" panose="02030504050205020304" pitchFamily="18" charset="0"/>
              <a:cs typeface="Times New Roman"/>
            </a:endParaRPr>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1">
                <a:lumMod val="50000"/>
              </a:schemeClr>
            </a:gs>
          </a:gsLst>
          <a:lin ang="2700000" scaled="1"/>
          <a:tileRect/>
        </a:gradFill>
        <a:effectLst/>
      </p:bgPr>
    </p:bg>
    <p:spTree>
      <p:nvGrpSpPr>
        <p:cNvPr id="1" name="Shape 153"/>
        <p:cNvGrpSpPr/>
        <p:nvPr/>
      </p:nvGrpSpPr>
      <p:grpSpPr>
        <a:xfrm>
          <a:off x="0" y="0"/>
          <a:ext cx="0" cy="0"/>
          <a:chOff x="0" y="0"/>
          <a:chExt cx="0" cy="0"/>
        </a:xfrm>
      </p:grpSpPr>
      <p:sp>
        <p:nvSpPr>
          <p:cNvPr id="154" name="Google Shape;154;p23"/>
          <p:cNvSpPr txBox="1">
            <a:spLocks noGrp="1"/>
          </p:cNvSpPr>
          <p:nvPr>
            <p:ph type="body" idx="1"/>
          </p:nvPr>
        </p:nvSpPr>
        <p:spPr>
          <a:xfrm>
            <a:off x="838200" y="1253400"/>
            <a:ext cx="10515600" cy="43512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500"/>
              </a:spcBef>
              <a:spcAft>
                <a:spcPts val="0"/>
              </a:spcAft>
              <a:buNone/>
            </a:pPr>
            <a:endParaRPr lang="en-US" dirty="0">
              <a:solidFill>
                <a:schemeClr val="bg1"/>
              </a:solidFill>
            </a:endParaRPr>
          </a:p>
          <a:p>
            <a:pPr marL="0" marR="0" lvl="0" indent="0" algn="l" rtl="0">
              <a:lnSpc>
                <a:spcPct val="90000"/>
              </a:lnSpc>
              <a:spcBef>
                <a:spcPts val="500"/>
              </a:spcBef>
              <a:spcAft>
                <a:spcPts val="0"/>
              </a:spcAft>
              <a:buNone/>
            </a:pPr>
            <a:endParaRPr lang="en-US" dirty="0">
              <a:solidFill>
                <a:schemeClr val="bg1"/>
              </a:solidFill>
            </a:endParaRPr>
          </a:p>
          <a:p>
            <a:pPr marL="0" marR="0" lvl="0" indent="0" algn="l" rtl="0">
              <a:lnSpc>
                <a:spcPct val="90000"/>
              </a:lnSpc>
              <a:spcBef>
                <a:spcPts val="500"/>
              </a:spcBef>
              <a:spcAft>
                <a:spcPts val="0"/>
              </a:spcAft>
              <a:buNone/>
            </a:pPr>
            <a:endParaRPr lang="en-US" dirty="0">
              <a:solidFill>
                <a:schemeClr val="bg1"/>
              </a:solidFill>
            </a:endParaRPr>
          </a:p>
          <a:p>
            <a:pPr marL="0" marR="0" lvl="0" indent="0" algn="ctr" rtl="0">
              <a:lnSpc>
                <a:spcPct val="90000"/>
              </a:lnSpc>
              <a:spcBef>
                <a:spcPts val="500"/>
              </a:spcBef>
              <a:spcAft>
                <a:spcPts val="0"/>
              </a:spcAft>
              <a:buNone/>
            </a:pPr>
            <a:r>
              <a:rPr lang="en-US" sz="6000" b="0" i="0" u="none" strike="noStrike" cap="none" dirty="0">
                <a:solidFill>
                  <a:schemeClr val="bg1"/>
                </a:solidFill>
                <a:latin typeface="Centaur" panose="02030504050205020304" pitchFamily="18" charset="0"/>
                <a:sym typeface="Calibri"/>
              </a:rPr>
              <a:t>Why is studying ourselves so provocative?</a:t>
            </a:r>
            <a:endParaRPr lang="en-US" sz="6000" dirty="0">
              <a:solidFill>
                <a:schemeClr val="bg1"/>
              </a:solidFill>
              <a:latin typeface="Centaur" panose="020305040502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pic>
        <p:nvPicPr>
          <p:cNvPr id="10" name="Picture 9">
            <a:extLst>
              <a:ext uri="{FF2B5EF4-FFF2-40B4-BE49-F238E27FC236}">
                <a16:creationId xmlns:a16="http://schemas.microsoft.com/office/drawing/2014/main" id="{F7D4C0FB-0C04-42BF-99DA-956DFA01126C}"/>
              </a:ext>
            </a:extLst>
          </p:cNvPr>
          <p:cNvPicPr>
            <a:picLocks noChangeAspect="1"/>
          </p:cNvPicPr>
          <p:nvPr/>
        </p:nvPicPr>
        <p:blipFill rotWithShape="1">
          <a:blip r:embed="rId3"/>
          <a:srcRect l="42375" r="1921" b="-2"/>
          <a:stretch/>
        </p:blipFill>
        <p:spPr>
          <a:xfrm rot="1537915">
            <a:off x="-421303" y="-790846"/>
            <a:ext cx="3112761" cy="3730111"/>
          </a:xfrm>
          <a:prstGeom prst="rect">
            <a:avLst/>
          </a:prstGeom>
        </p:spPr>
      </p:pic>
      <p:sp>
        <p:nvSpPr>
          <p:cNvPr id="6" name="Google Shape;97;p14">
            <a:extLst>
              <a:ext uri="{FF2B5EF4-FFF2-40B4-BE49-F238E27FC236}">
                <a16:creationId xmlns:a16="http://schemas.microsoft.com/office/drawing/2014/main" id="{913AB223-9FE7-46B1-9001-9C045EDB47D1}"/>
              </a:ext>
            </a:extLst>
          </p:cNvPr>
          <p:cNvSpPr txBox="1">
            <a:spLocks/>
          </p:cNvSpPr>
          <p:nvPr/>
        </p:nvSpPr>
        <p:spPr>
          <a:xfrm>
            <a:off x="1793630" y="1892088"/>
            <a:ext cx="8604739" cy="3073824"/>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lnSpc>
                <a:spcPct val="100000"/>
              </a:lnSpc>
            </a:pPr>
            <a:r>
              <a:rPr lang="en-US" sz="5400" dirty="0">
                <a:solidFill>
                  <a:schemeClr val="tx1"/>
                </a:solidFill>
                <a:latin typeface="Centaur" panose="02030504050205020304" pitchFamily="18" charset="0"/>
              </a:rPr>
              <a:t>Are we </a:t>
            </a:r>
            <a:r>
              <a:rPr lang="en-US" sz="5400" dirty="0">
                <a:solidFill>
                  <a:schemeClr val="accent6">
                    <a:lumMod val="50000"/>
                  </a:schemeClr>
                </a:solidFill>
                <a:latin typeface="Centaur" panose="02030504050205020304" pitchFamily="18" charset="0"/>
              </a:rPr>
              <a:t>really</a:t>
            </a:r>
            <a:r>
              <a:rPr lang="en-US" sz="5400" dirty="0">
                <a:solidFill>
                  <a:schemeClr val="tx1"/>
                </a:solidFill>
                <a:latin typeface="Centaur" panose="02030504050205020304" pitchFamily="18" charset="0"/>
              </a:rPr>
              <a:t> just studying four people?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p:cNvGrpSpPr/>
        <p:nvPr/>
      </p:nvGrpSpPr>
      <p:grpSpPr>
        <a:xfrm>
          <a:off x="0" y="0"/>
          <a:ext cx="0" cy="0"/>
          <a:chOff x="0" y="0"/>
          <a:chExt cx="0" cy="0"/>
        </a:xfrm>
      </p:grpSpPr>
      <p:pic>
        <p:nvPicPr>
          <p:cNvPr id="42" name="Picture 41">
            <a:extLst>
              <a:ext uri="{FF2B5EF4-FFF2-40B4-BE49-F238E27FC236}">
                <a16:creationId xmlns:a16="http://schemas.microsoft.com/office/drawing/2014/main" id="{CB607B98-7700-4DC9-8BE8-A876255F9C5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8" name="Picture 37">
            <a:extLst>
              <a:ext uri="{FF2B5EF4-FFF2-40B4-BE49-F238E27FC236}">
                <a16:creationId xmlns:a16="http://schemas.microsoft.com/office/drawing/2014/main" id="{92F22137-C658-49A1-97A8-04ECE109A205}"/>
              </a:ext>
            </a:extLst>
          </p:cNvPr>
          <p:cNvPicPr>
            <a:picLocks noChangeAspect="1"/>
          </p:cNvPicPr>
          <p:nvPr/>
        </p:nvPicPr>
        <p:blipFill rotWithShape="1">
          <a:blip r:embed="rId4"/>
          <a:srcRect l="1438" r="1921" b="-2"/>
          <a:stretch/>
        </p:blipFill>
        <p:spPr>
          <a:xfrm rot="1537915">
            <a:off x="8106815" y="4170002"/>
            <a:ext cx="5400374" cy="3730111"/>
          </a:xfrm>
          <a:prstGeom prst="rect">
            <a:avLst/>
          </a:prstGeom>
        </p:spPr>
      </p:pic>
      <p:sp>
        <p:nvSpPr>
          <p:cNvPr id="43" name="Google Shape;154;p23">
            <a:extLst>
              <a:ext uri="{FF2B5EF4-FFF2-40B4-BE49-F238E27FC236}">
                <a16:creationId xmlns:a16="http://schemas.microsoft.com/office/drawing/2014/main" id="{8E78DC6B-C73B-4B55-80F4-171A10D065A6}"/>
              </a:ext>
            </a:extLst>
          </p:cNvPr>
          <p:cNvSpPr txBox="1">
            <a:spLocks noGrp="1"/>
          </p:cNvSpPr>
          <p:nvPr>
            <p:ph type="body" idx="1"/>
          </p:nvPr>
        </p:nvSpPr>
        <p:spPr>
          <a:xfrm>
            <a:off x="838200" y="1253400"/>
            <a:ext cx="10515600" cy="4351200"/>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500"/>
              </a:spcBef>
              <a:spcAft>
                <a:spcPts val="0"/>
              </a:spcAft>
              <a:buNone/>
            </a:pPr>
            <a:r>
              <a:rPr lang="en-US" sz="6000" b="0" i="0" u="none" strike="noStrike" cap="none" dirty="0">
                <a:solidFill>
                  <a:schemeClr val="tx1"/>
                </a:solidFill>
                <a:latin typeface="Centaur" panose="02030504050205020304" pitchFamily="18" charset="0"/>
                <a:sym typeface="Calibri"/>
              </a:rPr>
              <a:t>How does this strike us more broadly?</a:t>
            </a:r>
            <a:endParaRPr lang="en-US" sz="6000" dirty="0">
              <a:solidFill>
                <a:schemeClr val="tx1"/>
              </a:solidFill>
              <a:latin typeface="Centaur" panose="020305040502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5168E7B-6D42-4B3A-B7A1-17D4C49E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8A030C2-9F23-4593-9F99-7B73C232A4C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32CFB0D8-1040-46E5-8AAF-A993DEB445A3}"/>
              </a:ext>
            </a:extLst>
          </p:cNvPr>
          <p:cNvSpPr>
            <a:spLocks noGrp="1"/>
          </p:cNvSpPr>
          <p:nvPr>
            <p:ph type="ctrTitle"/>
          </p:nvPr>
        </p:nvSpPr>
        <p:spPr>
          <a:xfrm>
            <a:off x="2726432" y="1741337"/>
            <a:ext cx="6739136" cy="2387918"/>
          </a:xfrm>
        </p:spPr>
        <p:txBody>
          <a:bodyPr anchor="b">
            <a:normAutofit fontScale="90000"/>
          </a:bodyPr>
          <a:lstStyle/>
          <a:p>
            <a:r>
              <a:rPr lang="en-AU" sz="6600" dirty="0">
                <a:solidFill>
                  <a:srgbClr val="FFFFFF"/>
                </a:solidFill>
                <a:latin typeface="Centaur" panose="02030504050205020304" pitchFamily="18" charset="0"/>
              </a:rPr>
              <a:t>“When you can’t see discrimination, it replicates itself”</a:t>
            </a:r>
          </a:p>
        </p:txBody>
      </p:sp>
      <p:sp>
        <p:nvSpPr>
          <p:cNvPr id="5" name="Subtitle 4">
            <a:extLst>
              <a:ext uri="{FF2B5EF4-FFF2-40B4-BE49-F238E27FC236}">
                <a16:creationId xmlns:a16="http://schemas.microsoft.com/office/drawing/2014/main" id="{2C28B654-1063-44E7-8E69-A0A27F73DCC0}"/>
              </a:ext>
            </a:extLst>
          </p:cNvPr>
          <p:cNvSpPr>
            <a:spLocks noGrp="1"/>
          </p:cNvSpPr>
          <p:nvPr>
            <p:ph type="subTitle" idx="1"/>
          </p:nvPr>
        </p:nvSpPr>
        <p:spPr>
          <a:xfrm>
            <a:off x="3264397" y="4419666"/>
            <a:ext cx="5663206" cy="2016303"/>
          </a:xfrm>
        </p:spPr>
        <p:txBody>
          <a:bodyPr numCol="2">
            <a:normAutofit lnSpcReduction="10000"/>
          </a:bodyPr>
          <a:lstStyle/>
          <a:p>
            <a:pPr marL="0" indent="0"/>
            <a:r>
              <a:rPr lang="en-US" sz="2000" dirty="0" err="1">
                <a:solidFill>
                  <a:srgbClr val="FFFF00"/>
                </a:solidFill>
                <a:latin typeface="Centaur" panose="02030504050205020304" pitchFamily="18" charset="0"/>
              </a:rPr>
              <a:t>Shifra</a:t>
            </a:r>
            <a:r>
              <a:rPr lang="en-US" sz="2000" dirty="0">
                <a:solidFill>
                  <a:srgbClr val="FFFF00"/>
                </a:solidFill>
                <a:latin typeface="Centaur" panose="02030504050205020304" pitchFamily="18" charset="0"/>
              </a:rPr>
              <a:t> </a:t>
            </a:r>
            <a:r>
              <a:rPr lang="en-US" sz="2000" dirty="0" err="1">
                <a:solidFill>
                  <a:srgbClr val="FFFF00"/>
                </a:solidFill>
                <a:latin typeface="Centaur" panose="02030504050205020304" pitchFamily="18" charset="0"/>
              </a:rPr>
              <a:t>Waks</a:t>
            </a:r>
            <a:endParaRPr lang="en-US" sz="2000" dirty="0">
              <a:solidFill>
                <a:srgbClr val="FFFF00"/>
              </a:solidFill>
              <a:latin typeface="Centaur" panose="02030504050205020304" pitchFamily="18" charset="0"/>
            </a:endParaRPr>
          </a:p>
          <a:p>
            <a:pPr marL="0" indent="0"/>
            <a:r>
              <a:rPr lang="en-US" sz="2000" u="sng" dirty="0">
                <a:solidFill>
                  <a:schemeClr val="bg1"/>
                </a:solidFill>
                <a:latin typeface="Centaur" panose="02030504050205020304" pitchFamily="18" charset="0"/>
                <a:hlinkClick r:id="rId3">
                  <a:extLst>
                    <a:ext uri="{A12FA001-AC4F-418D-AE19-62706E023703}">
                      <ahyp:hlinkClr xmlns:ahyp="http://schemas.microsoft.com/office/drawing/2018/hyperlinkcolor" val="tx"/>
                    </a:ext>
                  </a:extLst>
                </a:hlinkClick>
              </a:rPr>
              <a:t>shifrawaks1@gmail.com</a:t>
            </a:r>
            <a:endParaRPr lang="en-US" sz="2000" dirty="0">
              <a:solidFill>
                <a:schemeClr val="bg1"/>
              </a:solidFill>
              <a:latin typeface="Centaur" panose="02030504050205020304" pitchFamily="18" charset="0"/>
            </a:endParaRPr>
          </a:p>
          <a:p>
            <a:pPr marL="0" indent="0"/>
            <a:r>
              <a:rPr lang="en-US" sz="2000" dirty="0">
                <a:solidFill>
                  <a:srgbClr val="FFFF00"/>
                </a:solidFill>
                <a:latin typeface="Centaur" panose="02030504050205020304" pitchFamily="18" charset="0"/>
              </a:rPr>
              <a:t>Cath Roper</a:t>
            </a:r>
          </a:p>
          <a:p>
            <a:pPr marL="0" indent="0"/>
            <a:r>
              <a:rPr lang="en-US" sz="2000" u="sng" dirty="0">
                <a:solidFill>
                  <a:schemeClr val="bg1"/>
                </a:solidFill>
                <a:latin typeface="Centaur" panose="02030504050205020304" pitchFamily="18" charset="0"/>
                <a:hlinkClick r:id="rId4">
                  <a:extLst>
                    <a:ext uri="{A12FA001-AC4F-418D-AE19-62706E023703}">
                      <ahyp:hlinkClr xmlns:ahyp="http://schemas.microsoft.com/office/drawing/2018/hyperlinkcolor" val="tx"/>
                    </a:ext>
                  </a:extLst>
                </a:hlinkClick>
              </a:rPr>
              <a:t>croper@unimelb.edu.au</a:t>
            </a:r>
            <a:endParaRPr lang="en-US" sz="2000" dirty="0">
              <a:solidFill>
                <a:schemeClr val="bg1"/>
              </a:solidFill>
              <a:latin typeface="Centaur" panose="02030504050205020304" pitchFamily="18" charset="0"/>
            </a:endParaRPr>
          </a:p>
          <a:p>
            <a:pPr marL="0" lvl="0" indent="0"/>
            <a:endParaRPr lang="en-US" sz="2000" dirty="0">
              <a:solidFill>
                <a:schemeClr val="bg1"/>
              </a:solidFill>
              <a:latin typeface="Centaur" panose="02030504050205020304" pitchFamily="18" charset="0"/>
            </a:endParaRPr>
          </a:p>
          <a:p>
            <a:pPr marL="0" indent="0"/>
            <a:r>
              <a:rPr lang="en-US" sz="2000" dirty="0" err="1">
                <a:solidFill>
                  <a:srgbClr val="FFFF00"/>
                </a:solidFill>
                <a:latin typeface="Centaur" panose="02030504050205020304" pitchFamily="18" charset="0"/>
              </a:rPr>
              <a:t>Vrinda</a:t>
            </a:r>
            <a:r>
              <a:rPr lang="en-US" sz="2000" dirty="0">
                <a:solidFill>
                  <a:srgbClr val="FFFF00"/>
                </a:solidFill>
                <a:latin typeface="Centaur" panose="02030504050205020304" pitchFamily="18" charset="0"/>
              </a:rPr>
              <a:t> Edan</a:t>
            </a:r>
          </a:p>
          <a:p>
            <a:pPr marL="0" indent="0"/>
            <a:r>
              <a:rPr lang="en-US" sz="2000" u="sng" dirty="0">
                <a:solidFill>
                  <a:schemeClr val="bg1"/>
                </a:solidFill>
                <a:latin typeface="Centaur" panose="02030504050205020304" pitchFamily="18" charset="0"/>
                <a:hlinkClick r:id="rId5">
                  <a:extLst>
                    <a:ext uri="{A12FA001-AC4F-418D-AE19-62706E023703}">
                      <ahyp:hlinkClr xmlns:ahyp="http://schemas.microsoft.com/office/drawing/2018/hyperlinkcolor" val="tx"/>
                    </a:ext>
                  </a:extLst>
                </a:hlinkClick>
              </a:rPr>
              <a:t>v.edan@unimelb.edu.au</a:t>
            </a:r>
            <a:endParaRPr lang="en-US" sz="2000" dirty="0">
              <a:solidFill>
                <a:schemeClr val="bg1"/>
              </a:solidFill>
              <a:latin typeface="Centaur" panose="02030504050205020304" pitchFamily="18" charset="0"/>
            </a:endParaRPr>
          </a:p>
          <a:p>
            <a:pPr marL="0" indent="0"/>
            <a:r>
              <a:rPr lang="en-US" sz="2000" dirty="0">
                <a:solidFill>
                  <a:srgbClr val="FFFF00"/>
                </a:solidFill>
                <a:latin typeface="Centaur" panose="02030504050205020304" pitchFamily="18" charset="0"/>
              </a:rPr>
              <a:t>Stephanie Stewart</a:t>
            </a:r>
          </a:p>
          <a:p>
            <a:pPr marL="0" indent="0"/>
            <a:r>
              <a:rPr lang="en-US" sz="2000" u="sng" dirty="0">
                <a:solidFill>
                  <a:schemeClr val="bg1"/>
                </a:solidFill>
                <a:latin typeface="Centaur" panose="02030504050205020304" pitchFamily="18" charset="0"/>
                <a:hlinkClick r:id="rId6">
                  <a:extLst>
                    <a:ext uri="{A12FA001-AC4F-418D-AE19-62706E023703}">
                      <ahyp:hlinkClr xmlns:ahyp="http://schemas.microsoft.com/office/drawing/2018/hyperlinkcolor" val="tx"/>
                    </a:ext>
                  </a:extLst>
                </a:hlinkClick>
              </a:rPr>
              <a:t>stewarts2@student.unimelb.edu.au</a:t>
            </a:r>
            <a:r>
              <a:rPr lang="en-US" sz="2000" dirty="0">
                <a:solidFill>
                  <a:schemeClr val="bg1"/>
                </a:solidFill>
                <a:latin typeface="Centaur" panose="02030504050205020304" pitchFamily="18" charset="0"/>
              </a:rPr>
              <a:t> </a:t>
            </a:r>
          </a:p>
          <a:p>
            <a:endParaRPr lang="en-AU" sz="2000" dirty="0">
              <a:solidFill>
                <a:schemeClr val="bg1"/>
              </a:solidFill>
              <a:latin typeface="Centaur" panose="02030504050205020304" pitchFamily="18" charset="0"/>
            </a:endParaRPr>
          </a:p>
        </p:txBody>
      </p:sp>
    </p:spTree>
    <p:extLst>
      <p:ext uri="{BB962C8B-B14F-4D97-AF65-F5344CB8AC3E}">
        <p14:creationId xmlns:p14="http://schemas.microsoft.com/office/powerpoint/2010/main" val="3570550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pic>
        <p:nvPicPr>
          <p:cNvPr id="7" name="Picture 6">
            <a:extLst>
              <a:ext uri="{FF2B5EF4-FFF2-40B4-BE49-F238E27FC236}">
                <a16:creationId xmlns:a16="http://schemas.microsoft.com/office/drawing/2014/main" id="{2605204D-3E9A-4056-B0A9-3AE665ED703B}"/>
              </a:ext>
            </a:extLst>
          </p:cNvPr>
          <p:cNvPicPr>
            <a:picLocks noChangeAspect="1"/>
          </p:cNvPicPr>
          <p:nvPr/>
        </p:nvPicPr>
        <p:blipFill>
          <a:blip r:embed="rId3"/>
          <a:stretch>
            <a:fillRect/>
          </a:stretch>
        </p:blipFill>
        <p:spPr>
          <a:xfrm>
            <a:off x="0" y="358775"/>
            <a:ext cx="12191999" cy="6140449"/>
          </a:xfrm>
          <a:prstGeom prst="rect">
            <a:avLst/>
          </a:prstGeom>
        </p:spPr>
      </p:pic>
      <p:sp>
        <p:nvSpPr>
          <p:cNvPr id="97" name="Google Shape;97;p14"/>
          <p:cNvSpPr txBox="1">
            <a:spLocks noGrp="1"/>
          </p:cNvSpPr>
          <p:nvPr>
            <p:ph type="ctrTitle"/>
          </p:nvPr>
        </p:nvSpPr>
        <p:spPr>
          <a:xfrm>
            <a:off x="1524000" y="1361250"/>
            <a:ext cx="9144000" cy="4135500"/>
          </a:xfrm>
          <a:prstGeom prst="rect">
            <a:avLst/>
          </a:prstGeom>
        </p:spPr>
        <p:txBody>
          <a:bodyPr spcFirstLastPara="1" wrap="square" lIns="91425" tIns="45700" rIns="91425" bIns="45700" anchor="ctr" anchorCtr="0">
            <a:noAutofit/>
          </a:bodyPr>
          <a:lstStyle/>
          <a:p>
            <a:pPr marL="0" lvl="0" indent="0" rtl="0">
              <a:lnSpc>
                <a:spcPct val="100000"/>
              </a:lnSpc>
              <a:spcBef>
                <a:spcPts val="0"/>
              </a:spcBef>
              <a:spcAft>
                <a:spcPts val="0"/>
              </a:spcAft>
              <a:buNone/>
            </a:pPr>
            <a:r>
              <a:rPr lang="en-US" sz="5400" dirty="0">
                <a:solidFill>
                  <a:schemeClr val="bg1"/>
                </a:solidFill>
                <a:latin typeface="Centaur" panose="02030504050205020304" pitchFamily="18" charset="0"/>
              </a:rPr>
              <a:t>Where did the idea to study our dual identities come from?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Shape 102"/>
        <p:cNvGrpSpPr/>
        <p:nvPr/>
      </p:nvGrpSpPr>
      <p:grpSpPr>
        <a:xfrm>
          <a:off x="0" y="0"/>
          <a:ext cx="0" cy="0"/>
          <a:chOff x="0" y="0"/>
          <a:chExt cx="0" cy="0"/>
        </a:xfrm>
      </p:grpSpPr>
      <p:sp>
        <p:nvSpPr>
          <p:cNvPr id="6" name="Google Shape;97;p14">
            <a:extLst>
              <a:ext uri="{FF2B5EF4-FFF2-40B4-BE49-F238E27FC236}">
                <a16:creationId xmlns:a16="http://schemas.microsoft.com/office/drawing/2014/main" id="{39860D6C-B000-4314-9077-5E6FC9E6C1F9}"/>
              </a:ext>
            </a:extLst>
          </p:cNvPr>
          <p:cNvSpPr txBox="1">
            <a:spLocks/>
          </p:cNvSpPr>
          <p:nvPr/>
        </p:nvSpPr>
        <p:spPr>
          <a:xfrm>
            <a:off x="1524000" y="1361250"/>
            <a:ext cx="9144000" cy="41355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nSpc>
                <a:spcPct val="100000"/>
              </a:lnSpc>
            </a:pPr>
            <a:r>
              <a:rPr lang="en-US" sz="5400" dirty="0">
                <a:solidFill>
                  <a:schemeClr val="tx1"/>
                </a:solidFill>
                <a:latin typeface="Centaur" panose="02030504050205020304" pitchFamily="18" charset="0"/>
              </a:rPr>
              <a:t>Why did we each sign 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07"/>
        <p:cNvGrpSpPr/>
        <p:nvPr/>
      </p:nvGrpSpPr>
      <p:grpSpPr>
        <a:xfrm>
          <a:off x="0" y="0"/>
          <a:ext cx="0" cy="0"/>
          <a:chOff x="0" y="0"/>
          <a:chExt cx="0" cy="0"/>
        </a:xfrm>
      </p:grpSpPr>
      <p:sp useBgFill="1">
        <p:nvSpPr>
          <p:cNvPr id="114" name="Rectangle 113">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8" name="Picture 117">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8" name="Google Shape;108;p16"/>
          <p:cNvSpPr txBox="1">
            <a:spLocks noGrp="1"/>
          </p:cNvSpPr>
          <p:nvPr>
            <p:ph type="title"/>
          </p:nvPr>
        </p:nvSpPr>
        <p:spPr>
          <a:xfrm>
            <a:off x="640079" y="2053641"/>
            <a:ext cx="3669161" cy="2760098"/>
          </a:xfrm>
          <a:prstGeom prst="rect">
            <a:avLst/>
          </a:prstGeom>
        </p:spPr>
        <p:txBody>
          <a:bodyPr spcFirstLastPara="1" lIns="91425" tIns="45700" rIns="91425" bIns="45700" anchorCtr="0">
            <a:normAutofit/>
          </a:bodyPr>
          <a:lstStyle/>
          <a:p>
            <a:pPr marL="0" marR="0" lvl="0" indent="0" rtl="0">
              <a:spcBef>
                <a:spcPts val="0"/>
              </a:spcBef>
              <a:spcAft>
                <a:spcPts val="0"/>
              </a:spcAft>
              <a:buClr>
                <a:schemeClr val="dk1"/>
              </a:buClr>
              <a:buSzPts val="4400"/>
              <a:buFont typeface="Calibri"/>
              <a:buNone/>
            </a:pPr>
            <a:r>
              <a:rPr lang="en-AU">
                <a:solidFill>
                  <a:srgbClr val="FFFFFF"/>
                </a:solidFill>
                <a:latin typeface="Centaur" panose="02030504050205020304" pitchFamily="18" charset="0"/>
              </a:rPr>
              <a:t>Research Questions</a:t>
            </a:r>
          </a:p>
        </p:txBody>
      </p:sp>
      <p:sp>
        <p:nvSpPr>
          <p:cNvPr id="109" name="Google Shape;109;p16"/>
          <p:cNvSpPr txBox="1">
            <a:spLocks noGrp="1"/>
          </p:cNvSpPr>
          <p:nvPr>
            <p:ph type="body" idx="1"/>
          </p:nvPr>
        </p:nvSpPr>
        <p:spPr>
          <a:xfrm>
            <a:off x="6090574" y="801866"/>
            <a:ext cx="5306084" cy="5230634"/>
          </a:xfrm>
          <a:prstGeom prst="rect">
            <a:avLst/>
          </a:prstGeom>
        </p:spPr>
        <p:txBody>
          <a:bodyPr spcFirstLastPara="1" lIns="91425" tIns="45700" rIns="91425" bIns="45700" anchor="ctr" anchorCtr="0">
            <a:noAutofit/>
          </a:bodyPr>
          <a:lstStyle/>
          <a:p>
            <a:pPr marL="571500" indent="-457200">
              <a:spcBef>
                <a:spcPts val="0"/>
              </a:spcBef>
              <a:spcAft>
                <a:spcPts val="600"/>
              </a:spcAft>
              <a:buSzPts val="1800"/>
              <a:buFont typeface="+mj-lt"/>
              <a:buAutoNum type="arabicPeriod"/>
            </a:pPr>
            <a:r>
              <a:rPr lang="en-US" sz="2000" dirty="0">
                <a:solidFill>
                  <a:srgbClr val="000000"/>
                </a:solidFill>
                <a:latin typeface="Times New Roman" panose="02020603050405020304" pitchFamily="18" charset="0"/>
                <a:ea typeface="Arial"/>
                <a:cs typeface="Times New Roman" panose="02020603050405020304" pitchFamily="18" charset="0"/>
                <a:sym typeface="Arial"/>
              </a:rPr>
              <a:t>How do the participant-researchers, who hold academic roles, identify as ‘people with lived experience of mental health problems’ or not? </a:t>
            </a:r>
          </a:p>
          <a:p>
            <a:pPr marL="571500" indent="-457200">
              <a:spcBef>
                <a:spcPts val="0"/>
              </a:spcBef>
              <a:spcAft>
                <a:spcPts val="600"/>
              </a:spcAft>
              <a:buSzPts val="1800"/>
              <a:buFont typeface="+mj-lt"/>
              <a:buAutoNum type="arabicPeriod"/>
            </a:pPr>
            <a:endParaRPr lang="en-US" sz="2000" dirty="0">
              <a:solidFill>
                <a:srgbClr val="000000"/>
              </a:solidFill>
              <a:latin typeface="Times New Roman" panose="02020603050405020304" pitchFamily="18" charset="0"/>
              <a:ea typeface="Arial"/>
              <a:cs typeface="Times New Roman" panose="02020603050405020304" pitchFamily="18" charset="0"/>
              <a:sym typeface="Arial"/>
            </a:endParaRPr>
          </a:p>
          <a:p>
            <a:pPr marL="571500" indent="-457200">
              <a:spcBef>
                <a:spcPts val="0"/>
              </a:spcBef>
              <a:spcAft>
                <a:spcPts val="600"/>
              </a:spcAft>
              <a:buSzPts val="1800"/>
              <a:buFont typeface="+mj-lt"/>
              <a:buAutoNum type="arabicPeriod"/>
            </a:pPr>
            <a:r>
              <a:rPr lang="en-US" sz="2000" dirty="0">
                <a:solidFill>
                  <a:srgbClr val="000000"/>
                </a:solidFill>
                <a:latin typeface="Times New Roman" panose="02020603050405020304" pitchFamily="18" charset="0"/>
                <a:ea typeface="Arial"/>
                <a:cs typeface="Times New Roman" panose="02020603050405020304" pitchFamily="18" charset="0"/>
                <a:sym typeface="Arial"/>
              </a:rPr>
              <a:t>Conversely, how do the participant-researchers, who identify as ‘people with lived experience of mental health problems’, develop their identities as researchers?</a:t>
            </a:r>
          </a:p>
          <a:p>
            <a:pPr marL="571500" indent="-457200">
              <a:spcBef>
                <a:spcPts val="0"/>
              </a:spcBef>
              <a:spcAft>
                <a:spcPts val="600"/>
              </a:spcAft>
              <a:buSzPts val="1800"/>
              <a:buFont typeface="+mj-lt"/>
              <a:buAutoNum type="arabicPeriod"/>
            </a:pPr>
            <a:endParaRPr lang="en-US" sz="2000" dirty="0">
              <a:solidFill>
                <a:srgbClr val="000000"/>
              </a:solidFill>
              <a:latin typeface="Times New Roman" panose="02020603050405020304" pitchFamily="18" charset="0"/>
              <a:ea typeface="Arial"/>
              <a:cs typeface="Times New Roman" panose="02020603050405020304" pitchFamily="18" charset="0"/>
              <a:sym typeface="Arial"/>
            </a:endParaRPr>
          </a:p>
          <a:p>
            <a:pPr marL="571500" indent="-457200">
              <a:spcBef>
                <a:spcPts val="0"/>
              </a:spcBef>
              <a:spcAft>
                <a:spcPts val="600"/>
              </a:spcAft>
              <a:buSzPts val="1800"/>
              <a:buFont typeface="+mj-lt"/>
              <a:buAutoNum type="arabicPeriod"/>
            </a:pPr>
            <a:r>
              <a:rPr lang="en-US" sz="2000" dirty="0">
                <a:solidFill>
                  <a:srgbClr val="000000"/>
                </a:solidFill>
                <a:latin typeface="Times New Roman" panose="02020603050405020304" pitchFamily="18" charset="0"/>
                <a:ea typeface="Arial"/>
                <a:cs typeface="Times New Roman" panose="02020603050405020304" pitchFamily="18" charset="0"/>
                <a:sym typeface="Arial"/>
              </a:rPr>
              <a:t>What factors have influenced the participant-researchers’ adoption of dual identities in the context of conducting research?</a:t>
            </a:r>
          </a:p>
          <a:p>
            <a:pPr marL="571500" indent="-457200">
              <a:spcBef>
                <a:spcPts val="0"/>
              </a:spcBef>
              <a:spcAft>
                <a:spcPts val="600"/>
              </a:spcAft>
              <a:buSzPts val="1800"/>
              <a:buFont typeface="+mj-lt"/>
              <a:buAutoNum type="arabicPeriod"/>
            </a:pPr>
            <a:endParaRPr lang="en-US" sz="2000" dirty="0">
              <a:solidFill>
                <a:srgbClr val="000000"/>
              </a:solidFill>
              <a:latin typeface="Times New Roman" panose="02020603050405020304" pitchFamily="18" charset="0"/>
              <a:ea typeface="Arial"/>
              <a:cs typeface="Times New Roman" panose="02020603050405020304" pitchFamily="18" charset="0"/>
              <a:sym typeface="Arial"/>
            </a:endParaRPr>
          </a:p>
          <a:p>
            <a:pPr marL="571500" indent="-457200">
              <a:spcBef>
                <a:spcPts val="0"/>
              </a:spcBef>
              <a:spcAft>
                <a:spcPts val="600"/>
              </a:spcAft>
              <a:buSzPts val="1800"/>
              <a:buFont typeface="+mj-lt"/>
              <a:buAutoNum type="arabicPeriod"/>
            </a:pPr>
            <a:r>
              <a:rPr lang="en-US" sz="2000" dirty="0">
                <a:solidFill>
                  <a:srgbClr val="000000"/>
                </a:solidFill>
                <a:latin typeface="Times New Roman" panose="02020603050405020304" pitchFamily="18" charset="0"/>
                <a:ea typeface="Arial"/>
                <a:cs typeface="Times New Roman" panose="02020603050405020304" pitchFamily="18" charset="0"/>
                <a:sym typeface="Arial"/>
              </a:rPr>
              <a:t>What is it like to experience the intersection of these dual identities? </a:t>
            </a:r>
          </a:p>
          <a:p>
            <a:pPr marL="571500" indent="-457200">
              <a:spcBef>
                <a:spcPts val="0"/>
              </a:spcBef>
              <a:spcAft>
                <a:spcPts val="600"/>
              </a:spcAft>
              <a:buSzPts val="1800"/>
              <a:buFont typeface="+mj-lt"/>
              <a:buAutoNum type="arabicPeriod"/>
            </a:pPr>
            <a:endParaRPr lang="en-US" sz="2000" dirty="0">
              <a:solidFill>
                <a:srgbClr val="000000"/>
              </a:solidFill>
              <a:latin typeface="Times New Roman" panose="02020603050405020304" pitchFamily="18" charset="0"/>
              <a:ea typeface="Arial"/>
              <a:cs typeface="Times New Roman" panose="02020603050405020304" pitchFamily="18" charset="0"/>
              <a:sym typeface="Arial"/>
            </a:endParaRPr>
          </a:p>
          <a:p>
            <a:pPr marL="571500" indent="-457200">
              <a:spcBef>
                <a:spcPts val="0"/>
              </a:spcBef>
              <a:spcAft>
                <a:spcPts val="600"/>
              </a:spcAft>
              <a:buSzPts val="1800"/>
              <a:buFont typeface="+mj-lt"/>
              <a:buAutoNum type="arabicPeriod"/>
            </a:pPr>
            <a:r>
              <a:rPr lang="en-US" sz="2000" dirty="0">
                <a:solidFill>
                  <a:srgbClr val="000000"/>
                </a:solidFill>
                <a:latin typeface="Times New Roman" panose="02020603050405020304" pitchFamily="18" charset="0"/>
                <a:ea typeface="Arial"/>
                <a:cs typeface="Times New Roman" panose="02020603050405020304" pitchFamily="18" charset="0"/>
                <a:sym typeface="Arial"/>
              </a:rPr>
              <a:t>How do participant-researchers express these intersecting dual identities in the context of conducting research? </a:t>
            </a:r>
            <a:endParaRPr lang="en-US" sz="20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3"/>
        <p:cNvGrpSpPr/>
        <p:nvPr/>
      </p:nvGrpSpPr>
      <p:grpSpPr>
        <a:xfrm>
          <a:off x="0" y="0"/>
          <a:ext cx="0" cy="0"/>
          <a:chOff x="0" y="0"/>
          <a:chExt cx="0" cy="0"/>
        </a:xfrm>
      </p:grpSpPr>
      <p:sp>
        <p:nvSpPr>
          <p:cNvPr id="121" name="Rectangle 12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3" name="Picture 12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4" name="Google Shape;114;p17"/>
          <p:cNvSpPr txBox="1">
            <a:spLocks noGrp="1"/>
          </p:cNvSpPr>
          <p:nvPr>
            <p:ph type="title"/>
          </p:nvPr>
        </p:nvSpPr>
        <p:spPr>
          <a:xfrm>
            <a:off x="6094105" y="802955"/>
            <a:ext cx="4977976" cy="1858183"/>
          </a:xfrm>
          <a:prstGeom prst="rect">
            <a:avLst/>
          </a:prstGeom>
        </p:spPr>
        <p:txBody>
          <a:bodyPr spcFirstLastPara="1" lIns="91425" tIns="45700" rIns="91425" bIns="45700" anchorCtr="0">
            <a:normAutofit/>
          </a:bodyPr>
          <a:lstStyle/>
          <a:p>
            <a:pPr marL="0" marR="0" lvl="0" indent="0" algn="r" rtl="0">
              <a:spcBef>
                <a:spcPts val="0"/>
              </a:spcBef>
              <a:spcAft>
                <a:spcPts val="0"/>
              </a:spcAft>
              <a:buClr>
                <a:schemeClr val="dk1"/>
              </a:buClr>
              <a:buSzPts val="4400"/>
              <a:buFont typeface="Calibri"/>
              <a:buNone/>
            </a:pPr>
            <a:r>
              <a:rPr lang="en-US" sz="4000" b="0" i="0" u="none" strike="noStrike" cap="none" dirty="0">
                <a:solidFill>
                  <a:schemeClr val="accent6">
                    <a:lumMod val="50000"/>
                  </a:schemeClr>
                </a:solidFill>
                <a:latin typeface="Centaur" panose="02030504050205020304" pitchFamily="18" charset="0"/>
                <a:sym typeface="Calibri"/>
              </a:rPr>
              <a:t>How are we going to investigate these questions?</a:t>
            </a:r>
            <a:endParaRPr lang="en-US" sz="4000" dirty="0">
              <a:solidFill>
                <a:schemeClr val="accent6">
                  <a:lumMod val="50000"/>
                </a:schemeClr>
              </a:solidFill>
              <a:latin typeface="Centaur" panose="02030504050205020304" pitchFamily="18" charset="0"/>
            </a:endParaRPr>
          </a:p>
        </p:txBody>
      </p:sp>
      <p:sp>
        <p:nvSpPr>
          <p:cNvPr id="12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6" name="Google Shape;116;p17"/>
          <p:cNvPicPr preferRelativeResize="0"/>
          <p:nvPr/>
        </p:nvPicPr>
        <p:blipFill rotWithShape="1">
          <a:blip r:embed="rId4">
            <a:alphaModFix/>
          </a:blip>
          <a:srcRect l="1442" r="16156" b="3"/>
          <a:stretch/>
        </p:blipFill>
        <p:spPr>
          <a:xfrm>
            <a:off x="20" y="907231"/>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p:spPr>
      </p:pic>
      <p:sp>
        <p:nvSpPr>
          <p:cNvPr id="115" name="Google Shape;115;p17"/>
          <p:cNvSpPr txBox="1">
            <a:spLocks noGrp="1"/>
          </p:cNvSpPr>
          <p:nvPr>
            <p:ph type="body" idx="1"/>
          </p:nvPr>
        </p:nvSpPr>
        <p:spPr>
          <a:xfrm>
            <a:off x="6090574" y="2421682"/>
            <a:ext cx="4977578" cy="3639289"/>
          </a:xfrm>
          <a:prstGeom prst="rect">
            <a:avLst/>
          </a:prstGeom>
        </p:spPr>
        <p:txBody>
          <a:bodyPr spcFirstLastPara="1" lIns="91425" tIns="45700" rIns="91425" bIns="45700" anchor="ctr" anchorCtr="0">
            <a:normAutofit/>
          </a:bodyPr>
          <a:lstStyle/>
          <a:p>
            <a:pPr marL="400050" indent="-285750">
              <a:spcBef>
                <a:spcPts val="0"/>
              </a:spcBef>
              <a:buSzPts val="1800"/>
            </a:pPr>
            <a:endParaRPr lang="en-US" dirty="0">
              <a:solidFill>
                <a:srgbClr val="000000"/>
              </a:solidFill>
              <a:latin typeface="Centaur" panose="02030504050205020304" pitchFamily="18" charset="0"/>
              <a:ea typeface="Arial"/>
              <a:cs typeface="Arial"/>
              <a:sym typeface="Arial"/>
            </a:endParaRPr>
          </a:p>
          <a:p>
            <a:pPr marL="400050" indent="-285750">
              <a:spcBef>
                <a:spcPts val="0"/>
              </a:spcBef>
              <a:buSzPts val="1800"/>
            </a:pPr>
            <a:r>
              <a:rPr lang="en-US" sz="3000" dirty="0">
                <a:solidFill>
                  <a:srgbClr val="000000"/>
                </a:solidFill>
                <a:latin typeface="Centaur" panose="02030504050205020304" pitchFamily="18" charset="0"/>
                <a:ea typeface="Arial"/>
                <a:cs typeface="Arial"/>
                <a:sym typeface="Arial"/>
              </a:rPr>
              <a:t>Collaborative Autoethnography </a:t>
            </a:r>
            <a:r>
              <a:rPr lang="en-US" sz="1800" dirty="0">
                <a:solidFill>
                  <a:srgbClr val="000000"/>
                </a:solidFill>
                <a:latin typeface="Centaur" panose="02030504050205020304" pitchFamily="18" charset="0"/>
                <a:ea typeface="Arial"/>
                <a:cs typeface="Arial"/>
                <a:sym typeface="Arial"/>
              </a:rPr>
              <a:t>(Chang, </a:t>
            </a:r>
            <a:r>
              <a:rPr lang="en-US" sz="1800" dirty="0" err="1">
                <a:solidFill>
                  <a:srgbClr val="000000"/>
                </a:solidFill>
                <a:latin typeface="Centaur" panose="02030504050205020304" pitchFamily="18" charset="0"/>
                <a:ea typeface="Arial"/>
                <a:cs typeface="Arial"/>
                <a:sym typeface="Arial"/>
              </a:rPr>
              <a:t>Ngunjiri</a:t>
            </a:r>
            <a:r>
              <a:rPr lang="en-US" sz="1800" dirty="0">
                <a:solidFill>
                  <a:srgbClr val="000000"/>
                </a:solidFill>
                <a:latin typeface="Centaur" panose="02030504050205020304" pitchFamily="18" charset="0"/>
                <a:ea typeface="Arial"/>
                <a:cs typeface="Arial"/>
                <a:sym typeface="Arial"/>
              </a:rPr>
              <a:t>, &amp; Hernandez, 2016) </a:t>
            </a:r>
          </a:p>
          <a:p>
            <a:pPr marL="400050" indent="-285750">
              <a:spcBef>
                <a:spcPts val="0"/>
              </a:spcBef>
              <a:buSzPts val="1800"/>
            </a:pPr>
            <a:endParaRPr lang="en-US" sz="2400" dirty="0">
              <a:solidFill>
                <a:srgbClr val="000000"/>
              </a:solidFill>
              <a:latin typeface="Centaur" panose="02030504050205020304" pitchFamily="18" charset="0"/>
              <a:ea typeface="Arial"/>
              <a:cs typeface="Arial"/>
              <a:sym typeface="Arial"/>
            </a:endParaRPr>
          </a:p>
          <a:p>
            <a:pPr marL="857250" lvl="1" indent="-285750">
              <a:spcBef>
                <a:spcPts val="600"/>
              </a:spcBef>
              <a:buSzPts val="1800"/>
            </a:pPr>
            <a:r>
              <a:rPr lang="en-US" i="1" dirty="0">
                <a:solidFill>
                  <a:srgbClr val="000000"/>
                </a:solidFill>
                <a:latin typeface="Centaur" panose="02030504050205020304" pitchFamily="18" charset="0"/>
                <a:ea typeface="Arial"/>
                <a:cs typeface="Arial"/>
                <a:sym typeface="Arial"/>
              </a:rPr>
              <a:t>We are the researchers and research participants</a:t>
            </a:r>
          </a:p>
          <a:p>
            <a:pPr marL="857250" lvl="1" indent="-285750">
              <a:spcBef>
                <a:spcPts val="600"/>
              </a:spcBef>
              <a:buSzPts val="1800"/>
            </a:pPr>
            <a:endParaRPr lang="en-US" i="1" dirty="0">
              <a:solidFill>
                <a:srgbClr val="000000"/>
              </a:solidFill>
              <a:latin typeface="Centaur" panose="02030504050205020304" pitchFamily="18" charset="0"/>
              <a:ea typeface="Arial"/>
              <a:cs typeface="Arial"/>
              <a:sym typeface="Arial"/>
            </a:endParaRPr>
          </a:p>
          <a:p>
            <a:pPr marL="857250" lvl="1" indent="-285750">
              <a:spcBef>
                <a:spcPts val="0"/>
              </a:spcBef>
              <a:buSzPts val="1800"/>
            </a:pPr>
            <a:r>
              <a:rPr lang="en-US" i="1" dirty="0">
                <a:solidFill>
                  <a:srgbClr val="000000"/>
                </a:solidFill>
                <a:latin typeface="Centaur" panose="02030504050205020304" pitchFamily="18" charset="0"/>
                <a:ea typeface="Arial"/>
                <a:cs typeface="Arial"/>
                <a:sym typeface="Arial"/>
              </a:rPr>
              <a:t>We are using own experiences and life stories as data</a:t>
            </a:r>
          </a:p>
        </p:txBody>
      </p:sp>
      <p:sp>
        <p:nvSpPr>
          <p:cNvPr id="4" name="Rectangle 3">
            <a:extLst>
              <a:ext uri="{FF2B5EF4-FFF2-40B4-BE49-F238E27FC236}">
                <a16:creationId xmlns:a16="http://schemas.microsoft.com/office/drawing/2014/main" id="{87FDA892-CF91-4F78-9319-6E5C94191516}"/>
              </a:ext>
            </a:extLst>
          </p:cNvPr>
          <p:cNvSpPr/>
          <p:nvPr/>
        </p:nvSpPr>
        <p:spPr>
          <a:xfrm>
            <a:off x="7924800" y="6334780"/>
            <a:ext cx="4267199" cy="523220"/>
          </a:xfrm>
          <a:prstGeom prst="rect">
            <a:avLst/>
          </a:prstGeom>
        </p:spPr>
        <p:txBody>
          <a:bodyPr wrap="square">
            <a:spAutoFit/>
          </a:bodyPr>
          <a:lstStyle/>
          <a:p>
            <a:pPr algn="r"/>
            <a:r>
              <a:rPr lang="en-AU" dirty="0">
                <a:solidFill>
                  <a:srgbClr val="222222"/>
                </a:solidFill>
                <a:latin typeface="Centaur" panose="02030504050205020304" pitchFamily="18" charset="0"/>
              </a:rPr>
              <a:t>Chang, H., </a:t>
            </a:r>
            <a:r>
              <a:rPr lang="en-AU" dirty="0" err="1">
                <a:solidFill>
                  <a:srgbClr val="222222"/>
                </a:solidFill>
                <a:latin typeface="Centaur" panose="02030504050205020304" pitchFamily="18" charset="0"/>
              </a:rPr>
              <a:t>Ngunjiri</a:t>
            </a:r>
            <a:r>
              <a:rPr lang="en-AU" dirty="0">
                <a:solidFill>
                  <a:srgbClr val="222222"/>
                </a:solidFill>
                <a:latin typeface="Centaur" panose="02030504050205020304" pitchFamily="18" charset="0"/>
              </a:rPr>
              <a:t>, F., &amp; Hernandez, K. A. C. (2016). </a:t>
            </a:r>
            <a:r>
              <a:rPr lang="en-AU" i="1" dirty="0">
                <a:solidFill>
                  <a:srgbClr val="222222"/>
                </a:solidFill>
                <a:latin typeface="Centaur" panose="02030504050205020304" pitchFamily="18" charset="0"/>
              </a:rPr>
              <a:t>Collaborative autoethnography</a:t>
            </a:r>
            <a:r>
              <a:rPr lang="en-AU" dirty="0">
                <a:solidFill>
                  <a:srgbClr val="222222"/>
                </a:solidFill>
                <a:latin typeface="Centaur" panose="02030504050205020304" pitchFamily="18" charset="0"/>
              </a:rPr>
              <a:t>. Routledge.</a:t>
            </a:r>
            <a:endParaRPr lang="en-AU" dirty="0">
              <a:latin typeface="Centaur" panose="020305040502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0"/>
        <p:cNvGrpSpPr/>
        <p:nvPr/>
      </p:nvGrpSpPr>
      <p:grpSpPr>
        <a:xfrm>
          <a:off x="0" y="0"/>
          <a:ext cx="0" cy="0"/>
          <a:chOff x="0" y="0"/>
          <a:chExt cx="0" cy="0"/>
        </a:xfrm>
      </p:grpSpPr>
      <p:sp>
        <p:nvSpPr>
          <p:cNvPr id="10" name="Rectangle 9">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5" name="Google Shape;97;p14">
            <a:extLst>
              <a:ext uri="{FF2B5EF4-FFF2-40B4-BE49-F238E27FC236}">
                <a16:creationId xmlns:a16="http://schemas.microsoft.com/office/drawing/2014/main" id="{69CFCA88-B507-4893-9EC2-DCE17710FA3C}"/>
              </a:ext>
            </a:extLst>
          </p:cNvPr>
          <p:cNvSpPr txBox="1">
            <a:spLocks/>
          </p:cNvSpPr>
          <p:nvPr/>
        </p:nvSpPr>
        <p:spPr>
          <a:xfrm>
            <a:off x="804484" y="1191796"/>
            <a:ext cx="10021446" cy="2976344"/>
          </a:xfrm>
          <a:prstGeom prst="rect">
            <a:avLst/>
          </a:prstGeom>
        </p:spPr>
        <p:txBody>
          <a:bodyPr spcFirstLastPara="1" vert="horz" lIns="91440" tIns="45720" rIns="91440" bIns="45720" rtlCol="0" anchor="ctr"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spcBef>
                <a:spcPct val="0"/>
              </a:spcBef>
              <a:spcAft>
                <a:spcPts val="600"/>
              </a:spcAft>
            </a:pPr>
            <a:r>
              <a:rPr lang="en-US" sz="5400" kern="1200">
                <a:solidFill>
                  <a:schemeClr val="bg1"/>
                </a:solidFill>
                <a:latin typeface="Centaur" panose="02030504050205020304" pitchFamily="18" charset="0"/>
                <a:ea typeface="+mj-ea"/>
                <a:cs typeface="+mj-cs"/>
              </a:rPr>
              <a:t>… And then came ethics</a:t>
            </a:r>
            <a:endParaRPr lang="en-US" sz="5400" kern="1200" dirty="0">
              <a:solidFill>
                <a:schemeClr val="bg1"/>
              </a:solidFill>
              <a:latin typeface="Centaur" panose="02030504050205020304" pitchFamily="18" charset="0"/>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6"/>
        <p:cNvGrpSpPr/>
        <p:nvPr/>
      </p:nvGrpSpPr>
      <p:grpSpPr>
        <a:xfrm>
          <a:off x="0" y="0"/>
          <a:ext cx="0" cy="0"/>
          <a:chOff x="0" y="0"/>
          <a:chExt cx="0" cy="0"/>
        </a:xfrm>
      </p:grpSpPr>
      <p:sp>
        <p:nvSpPr>
          <p:cNvPr id="145" name="Rectangle 144">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7" name="Group 146">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48" name="Picture 147">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49" name="Oval 148">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7" name="Google Shape;127;p19"/>
          <p:cNvSpPr txBox="1">
            <a:spLocks noGrp="1"/>
          </p:cNvSpPr>
          <p:nvPr>
            <p:ph type="title"/>
          </p:nvPr>
        </p:nvSpPr>
        <p:spPr>
          <a:xfrm>
            <a:off x="1179226" y="5105400"/>
            <a:ext cx="9833548" cy="1066802"/>
          </a:xfrm>
          <a:prstGeom prst="rect">
            <a:avLst/>
          </a:prstGeom>
        </p:spPr>
        <p:txBody>
          <a:bodyPr spcFirstLastPara="1" lIns="91425" tIns="45700" rIns="91425" bIns="45700" anchorCtr="0">
            <a:normAutofit/>
          </a:bodyPr>
          <a:lstStyle/>
          <a:p>
            <a:pPr marL="0" lvl="0" indent="0" algn="r" rtl="0">
              <a:spcBef>
                <a:spcPts val="1000"/>
              </a:spcBef>
              <a:spcAft>
                <a:spcPts val="0"/>
              </a:spcAft>
              <a:buNone/>
            </a:pPr>
            <a:r>
              <a:rPr lang="en-AU" sz="5400" dirty="0">
                <a:solidFill>
                  <a:srgbClr val="3F3F3F"/>
                </a:solidFill>
                <a:latin typeface="Centaur" panose="02030504050205020304" pitchFamily="18" charset="0"/>
              </a:rPr>
              <a:t>Who is the Expert? </a:t>
            </a:r>
          </a:p>
        </p:txBody>
      </p:sp>
      <p:sp>
        <p:nvSpPr>
          <p:cNvPr id="128" name="Google Shape;128;p19"/>
          <p:cNvSpPr txBox="1">
            <a:spLocks noGrp="1"/>
          </p:cNvSpPr>
          <p:nvPr>
            <p:ph type="body" idx="1"/>
          </p:nvPr>
        </p:nvSpPr>
        <p:spPr>
          <a:xfrm>
            <a:off x="1179226" y="339969"/>
            <a:ext cx="9833548" cy="3915507"/>
          </a:xfrm>
          <a:prstGeom prst="rect">
            <a:avLst/>
          </a:prstGeom>
        </p:spPr>
        <p:txBody>
          <a:bodyPr spcFirstLastPara="1" lIns="91425" tIns="45700" rIns="91425" bIns="45700" anchor="ctr" anchorCtr="0">
            <a:normAutofit/>
          </a:bodyPr>
          <a:lstStyle/>
          <a:p>
            <a:pPr marL="0" lvl="0" indent="0" rtl="0">
              <a:spcBef>
                <a:spcPts val="0"/>
              </a:spcBef>
              <a:spcAft>
                <a:spcPts val="600"/>
              </a:spcAft>
              <a:buClr>
                <a:schemeClr val="dk1"/>
              </a:buClr>
              <a:buSzPts val="1100"/>
              <a:buFont typeface="Arial"/>
              <a:buNone/>
            </a:pPr>
            <a:r>
              <a:rPr lang="en-US" dirty="0">
                <a:solidFill>
                  <a:srgbClr val="FFFFFF"/>
                </a:solidFill>
                <a:latin typeface="Centaur" panose="02030504050205020304" pitchFamily="18" charset="0"/>
                <a:ea typeface="Times New Roman"/>
                <a:cs typeface="Times New Roman"/>
                <a:sym typeface="Times New Roman"/>
              </a:rPr>
              <a:t>“The research team use consumer-academic, consumer-researcher and consumer-led research interchangeably throughout the application. </a:t>
            </a:r>
            <a:r>
              <a:rPr lang="en-US" dirty="0">
                <a:solidFill>
                  <a:srgbClr val="FFFF00"/>
                </a:solidFill>
                <a:latin typeface="Centaur" panose="02030504050205020304" pitchFamily="18" charset="0"/>
                <a:ea typeface="Times New Roman"/>
                <a:cs typeface="Times New Roman"/>
                <a:sym typeface="Times New Roman"/>
              </a:rPr>
              <a:t>These are distinct persona or identities (for example a consumer academic many not be a researcher; and consumer-led research does not necessarily mean the consumer is a participant in the research - but may be leading methodological components of it </a:t>
            </a:r>
            <a:r>
              <a:rPr lang="en-US" dirty="0" err="1">
                <a:solidFill>
                  <a:srgbClr val="FFFF00"/>
                </a:solidFill>
                <a:latin typeface="Centaur" panose="02030504050205020304" pitchFamily="18" charset="0"/>
                <a:ea typeface="Times New Roman"/>
                <a:cs typeface="Times New Roman"/>
                <a:sym typeface="Times New Roman"/>
              </a:rPr>
              <a:t>etc</a:t>
            </a:r>
            <a:r>
              <a:rPr lang="en-US" dirty="0">
                <a:solidFill>
                  <a:srgbClr val="FFFF00"/>
                </a:solidFill>
                <a:latin typeface="Centaur" panose="02030504050205020304" pitchFamily="18" charset="0"/>
                <a:ea typeface="Times New Roman"/>
                <a:cs typeface="Times New Roman"/>
                <a:sym typeface="Times New Roman"/>
              </a:rPr>
              <a:t>). </a:t>
            </a:r>
            <a:r>
              <a:rPr lang="en-US" dirty="0">
                <a:solidFill>
                  <a:srgbClr val="FFFFFF"/>
                </a:solidFill>
                <a:latin typeface="Centaur" panose="02030504050205020304" pitchFamily="18" charset="0"/>
                <a:ea typeface="Times New Roman"/>
                <a:cs typeface="Times New Roman"/>
                <a:sym typeface="Times New Roman"/>
              </a:rPr>
              <a:t>A consumer researcher may be a consumer who carries out research, but may not necessarily be a participant in the research or have direct experience of the service or care being examined.”</a:t>
            </a:r>
            <a:endParaRPr lang="en-US" dirty="0">
              <a:solidFill>
                <a:srgbClr val="FFFFFF"/>
              </a:solidFill>
              <a:latin typeface="Centaur" panose="02030504050205020304" pitchFamily="18" charset="0"/>
            </a:endParaRP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3"/>
        <p:cNvGrpSpPr/>
        <p:nvPr/>
      </p:nvGrpSpPr>
      <p:grpSpPr>
        <a:xfrm>
          <a:off x="0" y="0"/>
          <a:ext cx="0" cy="0"/>
          <a:chOff x="0" y="0"/>
          <a:chExt cx="0" cy="0"/>
        </a:xfrm>
      </p:grpSpPr>
      <p:sp>
        <p:nvSpPr>
          <p:cNvPr id="76" name="Rectangle 75">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79" name="Picture 78">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80" name="Oval 79">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5" name="Google Shape;135;p20"/>
          <p:cNvSpPr txBox="1">
            <a:spLocks noGrp="1"/>
          </p:cNvSpPr>
          <p:nvPr>
            <p:ph type="body" idx="1"/>
          </p:nvPr>
        </p:nvSpPr>
        <p:spPr>
          <a:xfrm>
            <a:off x="1179226" y="556845"/>
            <a:ext cx="9833548" cy="3640017"/>
          </a:xfrm>
          <a:prstGeom prst="rect">
            <a:avLst/>
          </a:prstGeom>
        </p:spPr>
        <p:txBody>
          <a:bodyPr spcFirstLastPara="1" lIns="91425" tIns="45700" rIns="91425" bIns="45700" anchor="ctr" anchorCtr="0">
            <a:normAutofit lnSpcReduction="10000"/>
          </a:bodyPr>
          <a:lstStyle/>
          <a:p>
            <a:pPr marL="0" lvl="0" indent="0" rtl="0">
              <a:spcBef>
                <a:spcPts val="0"/>
              </a:spcBef>
              <a:spcAft>
                <a:spcPts val="600"/>
              </a:spcAft>
              <a:buNone/>
            </a:pPr>
            <a:r>
              <a:rPr lang="en-US" sz="3000" dirty="0">
                <a:solidFill>
                  <a:srgbClr val="FFFFFF"/>
                </a:solidFill>
                <a:latin typeface="Centaur" panose="02030504050205020304" pitchFamily="18" charset="0"/>
                <a:cs typeface="Times New Roman"/>
                <a:sym typeface="Times New Roman"/>
              </a:rPr>
              <a:t>“On </a:t>
            </a:r>
            <a:r>
              <a:rPr lang="en-US" dirty="0">
                <a:solidFill>
                  <a:srgbClr val="FFFFFF"/>
                </a:solidFill>
                <a:latin typeface="Centaur" panose="02030504050205020304" pitchFamily="18" charset="0"/>
                <a:cs typeface="Times New Roman"/>
                <a:sym typeface="Times New Roman"/>
              </a:rPr>
              <a:t>P. 11, under risk management strategy, </a:t>
            </a:r>
            <a:r>
              <a:rPr lang="en-US" dirty="0">
                <a:solidFill>
                  <a:srgbClr val="FFFF00"/>
                </a:solidFill>
                <a:latin typeface="Centaur" panose="02030504050205020304" pitchFamily="18" charset="0"/>
                <a:cs typeface="Times New Roman"/>
                <a:sym typeface="Times New Roman"/>
              </a:rPr>
              <a:t>the team suggest that the participant-researchers will deal with concerns raised by other participant-researchers about sharing experiences or taking part in the research. This is highly concerning. </a:t>
            </a:r>
            <a:r>
              <a:rPr lang="en-US" dirty="0">
                <a:solidFill>
                  <a:srgbClr val="FFFFFF"/>
                </a:solidFill>
                <a:latin typeface="Centaur" panose="02030504050205020304" pitchFamily="18" charset="0"/>
                <a:cs typeface="Times New Roman"/>
                <a:sym typeface="Times New Roman"/>
              </a:rPr>
              <a:t>The team have an investment in the research succeeding. </a:t>
            </a:r>
            <a:r>
              <a:rPr lang="en-US" dirty="0">
                <a:solidFill>
                  <a:srgbClr val="FFFF00"/>
                </a:solidFill>
                <a:latin typeface="Centaur" panose="02030504050205020304" pitchFamily="18" charset="0"/>
                <a:cs typeface="Times New Roman"/>
                <a:sym typeface="Times New Roman"/>
              </a:rPr>
              <a:t>If a member of the team decides to withhold data, this could impact of </a:t>
            </a:r>
            <a:r>
              <a:rPr lang="en-US" dirty="0" err="1">
                <a:solidFill>
                  <a:srgbClr val="FFFF00"/>
                </a:solidFill>
                <a:latin typeface="Centaur" panose="02030504050205020304" pitchFamily="18" charset="0"/>
                <a:cs typeface="Times New Roman"/>
                <a:sym typeface="Times New Roman"/>
              </a:rPr>
              <a:t>jeopardise</a:t>
            </a:r>
            <a:r>
              <a:rPr lang="en-US" dirty="0">
                <a:solidFill>
                  <a:srgbClr val="FFFF00"/>
                </a:solidFill>
                <a:latin typeface="Centaur" panose="02030504050205020304" pitchFamily="18" charset="0"/>
                <a:cs typeface="Times New Roman"/>
                <a:sym typeface="Times New Roman"/>
              </a:rPr>
              <a:t> the study. There is no provision for </a:t>
            </a:r>
            <a:r>
              <a:rPr lang="en-US" dirty="0" err="1">
                <a:solidFill>
                  <a:srgbClr val="FFFF00"/>
                </a:solidFill>
                <a:latin typeface="Centaur" panose="02030504050205020304" pitchFamily="18" charset="0"/>
                <a:cs typeface="Times New Roman"/>
                <a:sym typeface="Times New Roman"/>
              </a:rPr>
              <a:t>minimising</a:t>
            </a:r>
            <a:r>
              <a:rPr lang="en-US" dirty="0">
                <a:solidFill>
                  <a:srgbClr val="FFFF00"/>
                </a:solidFill>
                <a:latin typeface="Centaur" panose="02030504050205020304" pitchFamily="18" charset="0"/>
                <a:cs typeface="Times New Roman"/>
                <a:sym typeface="Times New Roman"/>
              </a:rPr>
              <a:t> risk of coercion where another member "convinces" someone to take part</a:t>
            </a:r>
            <a:r>
              <a:rPr lang="en-US" dirty="0">
                <a:solidFill>
                  <a:srgbClr val="FFFFFF"/>
                </a:solidFill>
                <a:latin typeface="Centaur" panose="02030504050205020304" pitchFamily="18" charset="0"/>
                <a:cs typeface="Times New Roman"/>
                <a:sym typeface="Times New Roman"/>
              </a:rPr>
              <a:t>, even if they feel uncomfortable doing so. I have no doubt that the team feel this would not happen, but there has to be acknowledgment of this as a potential risk in the submission, and risk mitigation strategies outlined.”</a:t>
            </a:r>
          </a:p>
        </p:txBody>
      </p:sp>
      <p:sp>
        <p:nvSpPr>
          <p:cNvPr id="10" name="Title 1">
            <a:extLst>
              <a:ext uri="{FF2B5EF4-FFF2-40B4-BE49-F238E27FC236}">
                <a16:creationId xmlns:a16="http://schemas.microsoft.com/office/drawing/2014/main" id="{325F3EBF-757C-4EDB-B69C-F119305B10AB}"/>
              </a:ext>
            </a:extLst>
          </p:cNvPr>
          <p:cNvSpPr>
            <a:spLocks noGrp="1"/>
          </p:cNvSpPr>
          <p:nvPr>
            <p:ph type="title"/>
          </p:nvPr>
        </p:nvSpPr>
        <p:spPr>
          <a:xfrm>
            <a:off x="1179226" y="5147308"/>
            <a:ext cx="9833548" cy="1066802"/>
          </a:xfrm>
        </p:spPr>
        <p:txBody>
          <a:bodyPr>
            <a:normAutofit/>
          </a:bodyPr>
          <a:lstStyle/>
          <a:p>
            <a:pPr algn="r"/>
            <a:r>
              <a:rPr lang="en-AU" sz="5400" dirty="0">
                <a:solidFill>
                  <a:srgbClr val="3F3F3F"/>
                </a:solidFill>
                <a:latin typeface="Centaur" panose="02030504050205020304" pitchFamily="18" charset="0"/>
              </a:rPr>
              <a:t>Paternalism? Bigotry</a:t>
            </a:r>
          </a:p>
        </p:txBody>
      </p:sp>
    </p:spTree>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0"/>
        <p:cNvGrpSpPr/>
        <p:nvPr/>
      </p:nvGrpSpPr>
      <p:grpSpPr>
        <a:xfrm>
          <a:off x="0" y="0"/>
          <a:ext cx="0" cy="0"/>
          <a:chOff x="0" y="0"/>
          <a:chExt cx="0" cy="0"/>
        </a:xfrm>
      </p:grpSpPr>
      <p:sp>
        <p:nvSpPr>
          <p:cNvPr id="82" name="Rectangle 81">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85" name="Picture 84">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86" name="Oval 85">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4A1C81D8-0474-43D9-B6F3-20B9917FD944}"/>
              </a:ext>
            </a:extLst>
          </p:cNvPr>
          <p:cNvSpPr>
            <a:spLocks noGrp="1"/>
          </p:cNvSpPr>
          <p:nvPr>
            <p:ph type="title"/>
          </p:nvPr>
        </p:nvSpPr>
        <p:spPr>
          <a:xfrm>
            <a:off x="1179226" y="5147308"/>
            <a:ext cx="9833548" cy="1066802"/>
          </a:xfrm>
        </p:spPr>
        <p:txBody>
          <a:bodyPr>
            <a:normAutofit/>
          </a:bodyPr>
          <a:lstStyle/>
          <a:p>
            <a:pPr algn="r"/>
            <a:r>
              <a:rPr lang="en-AU" sz="5400" dirty="0">
                <a:solidFill>
                  <a:srgbClr val="3F3F3F"/>
                </a:solidFill>
                <a:latin typeface="Centaur" panose="02030504050205020304" pitchFamily="18" charset="0"/>
              </a:rPr>
              <a:t>Paternalism? Bigotry</a:t>
            </a:r>
          </a:p>
        </p:txBody>
      </p:sp>
      <p:sp>
        <p:nvSpPr>
          <p:cNvPr id="141" name="Google Shape;141;p21"/>
          <p:cNvSpPr txBox="1">
            <a:spLocks noGrp="1"/>
          </p:cNvSpPr>
          <p:nvPr>
            <p:ph type="body" idx="1"/>
          </p:nvPr>
        </p:nvSpPr>
        <p:spPr>
          <a:xfrm>
            <a:off x="1179226" y="328245"/>
            <a:ext cx="9833548" cy="3950677"/>
          </a:xfrm>
          <a:prstGeom prst="rect">
            <a:avLst/>
          </a:prstGeom>
        </p:spPr>
        <p:txBody>
          <a:bodyPr spcFirstLastPara="1" lIns="91425" tIns="45700" rIns="91425" bIns="45700" anchor="ctr" anchorCtr="0">
            <a:noAutofit/>
          </a:bodyPr>
          <a:lstStyle/>
          <a:p>
            <a:pPr marL="0" lvl="0" indent="0" rtl="0">
              <a:spcBef>
                <a:spcPts val="0"/>
              </a:spcBef>
              <a:spcAft>
                <a:spcPts val="0"/>
              </a:spcAft>
              <a:buNone/>
            </a:pPr>
            <a:r>
              <a:rPr lang="en-US" sz="2400" dirty="0">
                <a:solidFill>
                  <a:srgbClr val="FFFFFF"/>
                </a:solidFill>
                <a:latin typeface="Centaur" panose="02030504050205020304" pitchFamily="18" charset="0"/>
                <a:ea typeface="Times New Roman"/>
                <a:cs typeface="Times New Roman"/>
                <a:sym typeface="Times New Roman"/>
              </a:rPr>
              <a:t>“The proposal as presented assumes that because participants work together and have discussed the project that any risk can be managed by them. This offers no "safety-net" for participants should something untoward happen. Although unlikely, it is important that any and all potential risks (and there are real potential risks- e.g. someone feeling coerced to include data or disclosure they may not have wanted to) have been considered, and steps put in place to mitigate them. </a:t>
            </a:r>
            <a:r>
              <a:rPr lang="en-US" sz="2400" dirty="0">
                <a:solidFill>
                  <a:srgbClr val="FFFF00"/>
                </a:solidFill>
                <a:latin typeface="Centaur" panose="02030504050205020304" pitchFamily="18" charset="0"/>
                <a:ea typeface="Times New Roman"/>
                <a:cs typeface="Times New Roman"/>
                <a:sym typeface="Times New Roman"/>
              </a:rPr>
              <a:t>Saying we all have the same or similar experiences, work together and will call each other after sessions is not sufficient.”</a:t>
            </a:r>
          </a:p>
          <a:p>
            <a:pPr marL="0" lvl="0" indent="0" rtl="0">
              <a:spcBef>
                <a:spcPts val="0"/>
              </a:spcBef>
              <a:spcAft>
                <a:spcPts val="0"/>
              </a:spcAft>
              <a:buClr>
                <a:schemeClr val="dk1"/>
              </a:buClr>
              <a:buSzPts val="1100"/>
              <a:buFont typeface="Arial"/>
              <a:buNone/>
            </a:pPr>
            <a:br>
              <a:rPr lang="en-US" sz="2400" dirty="0">
                <a:solidFill>
                  <a:srgbClr val="FFFFFF"/>
                </a:solidFill>
                <a:latin typeface="Centaur" panose="02030504050205020304" pitchFamily="18" charset="0"/>
                <a:ea typeface="Times New Roman"/>
                <a:cs typeface="Times New Roman"/>
                <a:sym typeface="Times New Roman"/>
              </a:rPr>
            </a:br>
            <a:r>
              <a:rPr lang="en-US" sz="2400" dirty="0">
                <a:solidFill>
                  <a:srgbClr val="FFFFFF"/>
                </a:solidFill>
                <a:latin typeface="Centaur" panose="02030504050205020304" pitchFamily="18" charset="0"/>
                <a:ea typeface="Times New Roman"/>
                <a:cs typeface="Times New Roman"/>
                <a:sym typeface="Times New Roman"/>
              </a:rPr>
              <a:t>“Given the intricacies of the participant-researcher dynamic in this proposed research studies, </a:t>
            </a:r>
            <a:r>
              <a:rPr lang="en-US" sz="2400" dirty="0">
                <a:solidFill>
                  <a:srgbClr val="FFFF00"/>
                </a:solidFill>
                <a:latin typeface="Centaur" panose="02030504050205020304" pitchFamily="18" charset="0"/>
                <a:ea typeface="Times New Roman"/>
                <a:cs typeface="Times New Roman"/>
                <a:sym typeface="Times New Roman"/>
              </a:rPr>
              <a:t>I think participants should have external professional counsel available to support them if issues arise </a:t>
            </a:r>
            <a:r>
              <a:rPr lang="en-US" sz="2400" dirty="0">
                <a:solidFill>
                  <a:srgbClr val="FFFFFF"/>
                </a:solidFill>
                <a:latin typeface="Centaur" panose="02030504050205020304" pitchFamily="18" charset="0"/>
                <a:ea typeface="Times New Roman"/>
                <a:cs typeface="Times New Roman"/>
                <a:sym typeface="Times New Roman"/>
              </a:rPr>
              <a:t>- support beyond the group should be made available.”</a:t>
            </a:r>
            <a:endParaRPr lang="en-US" sz="2400" dirty="0">
              <a:solidFill>
                <a:srgbClr val="FFFFFF"/>
              </a:solidFill>
              <a:latin typeface="Centaur" panose="02030504050205020304" pitchFamily="18" charset="0"/>
            </a:endParaRPr>
          </a:p>
        </p:txBody>
      </p:sp>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Red Violet">
      <a:dk1>
        <a:srgbClr val="000000"/>
      </a:dk1>
      <a:lt1>
        <a:srgbClr val="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3661</Words>
  <Application>Microsoft Office PowerPoint</Application>
  <PresentationFormat>Widescreen</PresentationFormat>
  <Paragraphs>197</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Centaur</vt:lpstr>
      <vt:lpstr>Times New Roman</vt:lpstr>
      <vt:lpstr>Office Theme</vt:lpstr>
      <vt:lpstr>Navigating Dual Consumer/Researcher Identities </vt:lpstr>
      <vt:lpstr>Where did the idea to study our dual identities come from?</vt:lpstr>
      <vt:lpstr>PowerPoint Presentation</vt:lpstr>
      <vt:lpstr>Research Questions</vt:lpstr>
      <vt:lpstr>How are we going to investigate these questions?</vt:lpstr>
      <vt:lpstr>PowerPoint Presentation</vt:lpstr>
      <vt:lpstr>Who is the Expert? </vt:lpstr>
      <vt:lpstr>Paternalism? Bigotry</vt:lpstr>
      <vt:lpstr>Paternalism? Bigotry</vt:lpstr>
      <vt:lpstr>Minimisation of Potential Benefits</vt:lpstr>
      <vt:lpstr>PowerPoint Presentation</vt:lpstr>
      <vt:lpstr>PowerPoint Presentation</vt:lpstr>
      <vt:lpstr>PowerPoint Presentation</vt:lpstr>
      <vt:lpstr>“When you can’t see discrimination, it replicates itself”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Dual Consumer/Researcher Identities </dc:title>
  <dc:creator>Stephanie Stewart</dc:creator>
  <cp:lastModifiedBy>Stephanie Stewart</cp:lastModifiedBy>
  <cp:revision>10</cp:revision>
  <dcterms:created xsi:type="dcterms:W3CDTF">2018-11-13T09:51:22Z</dcterms:created>
  <dcterms:modified xsi:type="dcterms:W3CDTF">2018-11-14T12:29:53Z</dcterms:modified>
</cp:coreProperties>
</file>