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9" r:id="rId4"/>
    <p:sldId id="273" r:id="rId5"/>
    <p:sldId id="265" r:id="rId6"/>
    <p:sldId id="274" r:id="rId7"/>
    <p:sldId id="275" r:id="rId8"/>
    <p:sldId id="272" r:id="rId9"/>
    <p:sldId id="271" r:id="rId10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C122"/>
    <a:srgbClr val="E1B50F"/>
    <a:srgbClr val="278EAA"/>
    <a:srgbClr val="C2C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D38673-7E47-46A6-9288-35A93A167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3E184F-D63A-4FDA-B9EF-172390A45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4B5119-0910-461B-B707-0FC695E93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2E80-7228-41A1-B493-5118A5A06D1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561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4C1DA1-5FEE-4B7A-9432-7EC4A0429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B970D-AC9D-4B10-BA18-0680CF64A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05708A-F2F8-4257-92EA-07A3CDE54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AE0C3-47DA-4CF9-84D6-984900DD7AA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5630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106B3F-0150-40E9-BEF6-0B64CADBA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A5C151-B7B5-48AD-91AC-1827ABDC96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6BE0F9-9AD2-46D2-990B-A23F0A71B9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85F35-8F41-4C86-ADE9-C4E5661D21C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3103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216131-D758-451A-A275-179BAF66D4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4F0388-EB29-4337-BC24-10AB73295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73A149-3C53-46FA-AB7F-AD674A3D1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438AF-7F21-424C-8924-4C026FE4374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9437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94986F-85C9-427D-AEEB-64EC4190F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A4222C-FE11-4DA8-8A12-B60630CEB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C1AA9-2BF3-423A-875D-C79C25389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35386-89E7-43F7-945C-5BDB99624B4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7950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390F2D-0BA8-43FE-93BE-5A930524C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8425B-E49A-46B2-8F75-AC9E8C56D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C8168-3C36-499C-A0FF-88F18A3AB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9626F-F34B-4B3D-B416-0FB0BF8EC76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949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3CAB4B-A837-4369-8CE2-CE14C0260A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4E50E2-776B-4A93-8FA7-254410C88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30709F-3ED4-46A9-9018-90939A957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4E96E-B1DD-41BD-A137-D4C0F7D1795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0881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88916C-CBA6-4658-9C95-07C0AF063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F8D624-29A6-41F0-B7E7-A4DFA6FAF3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9170E8-7983-4F41-BEA7-FB99BF2E33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BD667-581A-4EE1-98B2-D78BEA266E8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603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63A369-EF17-462A-837E-0C1C97BF7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4492FD-DCFD-4095-82FD-475471E0A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51CD5C-A096-404A-A471-D6C95A717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16019-6B10-4FDE-9767-BFDDE77D1C7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7435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A573CD-E584-4571-828A-130888006D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7237CD-710E-4E2D-A8B7-912538AEC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3B595-9B08-4F17-AB09-3AD4ACDE7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D8928-5843-47EB-A408-7B23964F2B4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152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A1A58-99FA-4D13-BD8B-F33B3B1D1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F6E72-026C-4C23-92B5-CCE759409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09682-0942-4E59-8C9D-650FB8B8B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39132-7B4A-445D-B03A-6FF76EAD264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383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909C93-22CC-46DE-9CF9-CC886BF6B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ECE409-349D-445A-8A39-D5F27E73B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A2406D-8B82-4CE6-BBD3-1851D473EF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A77363-3F7C-445E-B949-CCD8F45AE6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DB864B-ED95-42A1-BBAE-91171B1DF8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EEB64A-81E6-4FC5-9D55-CA7A33321E9F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78E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78E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78E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78E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78E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278E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278E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278E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278EA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78E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trosouth.health.qld.gov.au/mental-health" TargetMode="External"/><Relationship Id="rId2" Type="http://schemas.openxmlformats.org/officeDocument/2006/relationships/hyperlink" Target="mailto:Gabrielle.Vilic@heath.qld.gov.a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>
            <a:extLst>
              <a:ext uri="{FF2B5EF4-FFF2-40B4-BE49-F238E27FC236}">
                <a16:creationId xmlns:a16="http://schemas.microsoft.com/office/drawing/2014/main" id="{443F2C66-9C6B-4F59-BC86-15E1E1204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1196975"/>
            <a:ext cx="7772400" cy="1470025"/>
          </a:xfrm>
        </p:spPr>
        <p:txBody>
          <a:bodyPr/>
          <a:lstStyle/>
          <a:p>
            <a:r>
              <a:rPr lang="en-US" altLang="en-US" sz="2800" dirty="0"/>
              <a:t>Establishing peer support workers as members of a community based clinical outreach team</a:t>
            </a:r>
          </a:p>
        </p:txBody>
      </p:sp>
      <p:sp>
        <p:nvSpPr>
          <p:cNvPr id="3075" name="Subtitle 4">
            <a:extLst>
              <a:ext uri="{FF2B5EF4-FFF2-40B4-BE49-F238E27FC236}">
                <a16:creationId xmlns:a16="http://schemas.microsoft.com/office/drawing/2014/main" id="{DA66973B-4141-4C46-96DA-BA2666E87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375" y="2924175"/>
            <a:ext cx="6400800" cy="1752600"/>
          </a:xfrm>
        </p:spPr>
        <p:txBody>
          <a:bodyPr/>
          <a:lstStyle/>
          <a:p>
            <a:r>
              <a:rPr lang="en-US" altLang="en-US" sz="1800" b="1" dirty="0"/>
              <a:t>Service User Academia Conference 2018</a:t>
            </a:r>
          </a:p>
          <a:p>
            <a:r>
              <a:rPr lang="en-US" altLang="en-US" sz="1800" b="1" dirty="0"/>
              <a:t>Melbourne, Victoria</a:t>
            </a:r>
          </a:p>
          <a:p>
            <a:endParaRPr lang="en-US" altLang="en-US" sz="1800" b="1" dirty="0"/>
          </a:p>
          <a:p>
            <a:r>
              <a:rPr lang="en-US" altLang="en-US" sz="1600" dirty="0"/>
              <a:t>Gabrielle Vilic</a:t>
            </a:r>
          </a:p>
          <a:p>
            <a:r>
              <a:rPr lang="en-US" altLang="en-US" sz="1600" dirty="0"/>
              <a:t>Director, Social Inclusion and Recovery</a:t>
            </a:r>
          </a:p>
          <a:p>
            <a:r>
              <a:rPr lang="en-US" altLang="en-US" sz="1600" dirty="0"/>
              <a:t>Metro South Addiction and Mental Health Services</a:t>
            </a:r>
          </a:p>
          <a:p>
            <a:r>
              <a:rPr lang="en-US" altLang="en-US" sz="1600" dirty="0"/>
              <a:t>Metro South Hospital and Health Service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26B42-5564-4719-9D32-BCAAF2101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4968552" cy="5724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8B6C0D-1498-4FCC-9301-68062B886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908720"/>
            <a:ext cx="3145809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4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75B8B0-4124-4C90-8233-BCE78A40B842}"/>
              </a:ext>
            </a:extLst>
          </p:cNvPr>
          <p:cNvSpPr txBox="1"/>
          <p:nvPr/>
        </p:nvSpPr>
        <p:spPr>
          <a:xfrm>
            <a:off x="755650" y="541338"/>
            <a:ext cx="7488238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800" b="1" dirty="0">
                <a:solidFill>
                  <a:srgbClr val="278EAA"/>
                </a:solidFill>
                <a:latin typeface="+mj-lt"/>
                <a:ea typeface="+mj-ea"/>
                <a:cs typeface="+mj-cs"/>
              </a:rPr>
              <a:t>Peer support workers:</a:t>
            </a:r>
          </a:p>
          <a:p>
            <a:pPr>
              <a:defRPr/>
            </a:pPr>
            <a:endParaRPr lang="en-AU" sz="2400" b="1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 charset="0"/>
              </a:rPr>
              <a:t>have a lived experience of mental health and/or addiction issues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 charset="0"/>
              </a:rPr>
              <a:t> be able to draw on their lived experience to support others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b="1" dirty="0">
                <a:latin typeface="Arial" charset="0"/>
              </a:rPr>
              <a:t>(highly desirable)</a:t>
            </a:r>
            <a:r>
              <a:rPr lang="en-AU" sz="2000" dirty="0">
                <a:latin typeface="Arial" charset="0"/>
              </a:rPr>
              <a:t> have completed relevant training in either: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 charset="0"/>
              </a:rPr>
              <a:t>Certificate IV in Mental Health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 charset="0"/>
              </a:rPr>
              <a:t>Certificate IV in Mental Health Peer Work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 charset="0"/>
              </a:rPr>
              <a:t>Certificate IV in Community Services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 charset="0"/>
              </a:rPr>
              <a:t>or can demonstrate their commitment to undertaking these studies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 charset="0"/>
              </a:rPr>
              <a:t>possess the necessary attitudes, skills, knowledge and behaviours to undertake the role effectively.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53AD933-9098-4BCE-A20B-C1F696DF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b="1"/>
              <a:t>Purpose of the Logan-Beaudesert Wellbeing Team</a:t>
            </a:r>
            <a:endParaRPr lang="en-AU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F18168F-99D4-4B11-A1C4-BD9C408E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484984"/>
          </a:xfrm>
        </p:spPr>
        <p:txBody>
          <a:bodyPr/>
          <a:lstStyle/>
          <a:p>
            <a:r>
              <a:rPr lang="en-AU" altLang="en-US" sz="2000" dirty="0"/>
              <a:t>Intensive support to those patients who:</a:t>
            </a:r>
          </a:p>
          <a:p>
            <a:pPr lvl="1"/>
            <a:r>
              <a:rPr lang="en-AU" altLang="en-US" sz="1800" dirty="0"/>
              <a:t>frequently present to the Emergency Department </a:t>
            </a:r>
          </a:p>
          <a:p>
            <a:pPr lvl="1"/>
            <a:r>
              <a:rPr lang="en-AU" altLang="en-US" sz="1800" dirty="0"/>
              <a:t>are regular/long-term inpatient admissions</a:t>
            </a:r>
          </a:p>
          <a:p>
            <a:r>
              <a:rPr lang="en-AU" altLang="en-US" sz="2000" dirty="0"/>
              <a:t>Both inpatient and community supports</a:t>
            </a:r>
          </a:p>
          <a:p>
            <a:r>
              <a:rPr lang="en-AU" altLang="en-US" sz="2000" dirty="0"/>
              <a:t>Build and promote linkages with local community organisations</a:t>
            </a:r>
          </a:p>
          <a:p>
            <a:pPr lvl="1"/>
            <a:r>
              <a:rPr lang="en-AU" altLang="en-US" sz="1800" dirty="0"/>
              <a:t>Recreation</a:t>
            </a:r>
          </a:p>
          <a:p>
            <a:pPr lvl="1"/>
            <a:r>
              <a:rPr lang="en-AU" altLang="en-US" sz="1800" dirty="0"/>
              <a:t>Socialisation</a:t>
            </a:r>
          </a:p>
          <a:p>
            <a:r>
              <a:rPr lang="en-AU" altLang="en-US" sz="2000" dirty="0"/>
              <a:t>Support for daily living skills and activities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1E2C986-8BFF-4EFB-A9A2-9D925E8B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AU" altLang="en-US" sz="2800" b="1" dirty="0"/>
              <a:t>Logan-Beaudesert Wellbeing Team – Peer Support Workforce</a:t>
            </a:r>
            <a:br>
              <a:rPr lang="en-AU" altLang="en-US" sz="2800" b="1" dirty="0"/>
            </a:br>
            <a:endParaRPr lang="en-AU" altLang="en-US" sz="2800" b="1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9892740-2F7C-4F1E-A789-201CBEC7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23034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AU" altLang="en-US" sz="2000" b="1" dirty="0">
                <a:solidFill>
                  <a:srgbClr val="000000"/>
                </a:solidFill>
                <a:cs typeface="Times New Roman" pitchFamily="18" charset="0"/>
              </a:rPr>
              <a:t>2015</a:t>
            </a:r>
          </a:p>
          <a:p>
            <a:pPr>
              <a:defRPr/>
            </a:pPr>
            <a:r>
              <a:rPr lang="en-AU" altLang="en-US" sz="1800" dirty="0">
                <a:solidFill>
                  <a:srgbClr val="000000"/>
                </a:solidFill>
                <a:cs typeface="Times New Roman" pitchFamily="18" charset="0"/>
              </a:rPr>
              <a:t>General Adult x 1FTE</a:t>
            </a:r>
          </a:p>
          <a:p>
            <a:pPr>
              <a:defRPr/>
            </a:pPr>
            <a:r>
              <a:rPr lang="en-AU" altLang="en-US" sz="1800" dirty="0">
                <a:solidFill>
                  <a:srgbClr val="000000"/>
                </a:solidFill>
                <a:cs typeface="Times New Roman" pitchFamily="18" charset="0"/>
              </a:rPr>
              <a:t>Youth and Families x 1FTE</a:t>
            </a:r>
          </a:p>
          <a:p>
            <a:pPr>
              <a:defRPr/>
            </a:pPr>
            <a:r>
              <a:rPr lang="en-AU" altLang="en-US" sz="1800" dirty="0">
                <a:solidFill>
                  <a:srgbClr val="000000"/>
                </a:solidFill>
                <a:cs typeface="Times New Roman" pitchFamily="18" charset="0"/>
              </a:rPr>
              <a:t>Culturally and Linguistically Diverse (CALD) x 2FTE</a:t>
            </a:r>
          </a:p>
          <a:p>
            <a:pPr>
              <a:defRPr/>
            </a:pPr>
            <a:r>
              <a:rPr lang="en-AU" altLang="en-US" sz="1800" dirty="0">
                <a:solidFill>
                  <a:srgbClr val="000000"/>
                </a:solidFill>
                <a:cs typeface="Times New Roman" pitchFamily="18" charset="0"/>
              </a:rPr>
              <a:t>Aboriginal and Torres Strait Islander (ATSI) x 1FTE</a:t>
            </a:r>
          </a:p>
          <a:p>
            <a:pPr>
              <a:defRPr/>
            </a:pPr>
            <a:r>
              <a:rPr lang="en-AU" altLang="en-US" sz="1800" dirty="0">
                <a:solidFill>
                  <a:srgbClr val="000000"/>
                </a:solidFill>
                <a:cs typeface="Times New Roman" pitchFamily="18" charset="0"/>
              </a:rPr>
              <a:t>Maori and Pacific Islander (MPI) x 1FTE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235ED-1FA2-4972-B780-B53AB0FE992E}"/>
              </a:ext>
            </a:extLst>
          </p:cNvPr>
          <p:cNvSpPr txBox="1">
            <a:spLocks/>
          </p:cNvSpPr>
          <p:nvPr/>
        </p:nvSpPr>
        <p:spPr bwMode="auto">
          <a:xfrm>
            <a:off x="692150" y="3716338"/>
            <a:ext cx="82296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EAA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AU" altLang="en-US" sz="2000" b="1" kern="0" dirty="0">
                <a:solidFill>
                  <a:srgbClr val="000000"/>
                </a:solidFill>
                <a:cs typeface="Times New Roman" pitchFamily="18" charset="0"/>
              </a:rPr>
              <a:t>Supports in place</a:t>
            </a:r>
          </a:p>
          <a:p>
            <a:pPr>
              <a:defRPr/>
            </a:pPr>
            <a:r>
              <a:rPr lang="en-AU" altLang="en-US" sz="1800" kern="0" dirty="0">
                <a:solidFill>
                  <a:srgbClr val="000000"/>
                </a:solidFill>
                <a:cs typeface="Times New Roman" pitchFamily="18" charset="0"/>
              </a:rPr>
              <a:t>Orientation</a:t>
            </a:r>
          </a:p>
          <a:p>
            <a:pPr>
              <a:defRPr/>
            </a:pPr>
            <a:r>
              <a:rPr lang="en-AU" altLang="en-US" sz="1800" kern="0" dirty="0">
                <a:solidFill>
                  <a:srgbClr val="000000"/>
                </a:solidFill>
                <a:cs typeface="Times New Roman" pitchFamily="18" charset="0"/>
              </a:rPr>
              <a:t>Operational supervision (Line manager)</a:t>
            </a:r>
          </a:p>
          <a:p>
            <a:pPr>
              <a:defRPr/>
            </a:pPr>
            <a:r>
              <a:rPr lang="en-AU" altLang="en-US" sz="1800" kern="0" dirty="0">
                <a:solidFill>
                  <a:srgbClr val="000000"/>
                </a:solidFill>
                <a:cs typeface="Times New Roman" pitchFamily="18" charset="0"/>
              </a:rPr>
              <a:t>Professional/Reflective Practice supervision (monthly)</a:t>
            </a:r>
          </a:p>
          <a:p>
            <a:pPr>
              <a:defRPr/>
            </a:pPr>
            <a:r>
              <a:rPr lang="en-AU" altLang="en-US" sz="1800" kern="0" dirty="0">
                <a:solidFill>
                  <a:srgbClr val="000000"/>
                </a:solidFill>
                <a:cs typeface="Times New Roman" pitchFamily="18" charset="0"/>
              </a:rPr>
              <a:t>Training and professional development opportunities</a:t>
            </a:r>
          </a:p>
          <a:p>
            <a:pPr>
              <a:defRPr/>
            </a:pPr>
            <a:r>
              <a:rPr lang="en-AU" altLang="en-US" sz="1800" kern="0" dirty="0">
                <a:solidFill>
                  <a:srgbClr val="000000"/>
                </a:solidFill>
                <a:cs typeface="Times New Roman" pitchFamily="18" charset="0"/>
              </a:rPr>
              <a:t>Performance Coaching Sessions (known as PAD process)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26AEC88-21AF-4C52-B6BC-93FEC02A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AU" altLang="en-US" sz="2800" b="1"/>
              <a:t>Interviews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FF241-4B99-41CD-94F9-C1227710F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113337"/>
          </a:xfrm>
        </p:spPr>
        <p:txBody>
          <a:bodyPr/>
          <a:lstStyle/>
          <a:p>
            <a:pPr>
              <a:defRPr/>
            </a:pPr>
            <a:r>
              <a:rPr lang="en-AU" sz="1800" dirty="0"/>
              <a:t>Commencement of employment</a:t>
            </a:r>
          </a:p>
          <a:p>
            <a:pPr>
              <a:defRPr/>
            </a:pPr>
            <a:r>
              <a:rPr lang="en-AU" sz="1800" dirty="0"/>
              <a:t>Six months after employment</a:t>
            </a:r>
          </a:p>
          <a:p>
            <a:pPr marL="0" indent="0">
              <a:buFontTx/>
              <a:buNone/>
              <a:defRPr/>
            </a:pPr>
            <a:r>
              <a:rPr lang="en-AU" sz="2000" b="1" dirty="0"/>
              <a:t>Peer support workers</a:t>
            </a:r>
          </a:p>
          <a:p>
            <a:pPr>
              <a:defRPr/>
            </a:pPr>
            <a:r>
              <a:rPr lang="en-AU" sz="1800" dirty="0"/>
              <a:t>Complex work</a:t>
            </a:r>
          </a:p>
          <a:p>
            <a:pPr>
              <a:defRPr/>
            </a:pPr>
            <a:r>
              <a:rPr lang="en-AU" sz="1800" dirty="0"/>
              <a:t>Learning how to work in a multidisciplinary team</a:t>
            </a:r>
          </a:p>
          <a:p>
            <a:pPr>
              <a:defRPr/>
            </a:pPr>
            <a:r>
              <a:rPr lang="en-AU" sz="1800" dirty="0"/>
              <a:t>Overwhelmed with the volume and breadth of work</a:t>
            </a:r>
          </a:p>
          <a:p>
            <a:pPr>
              <a:defRPr/>
            </a:pPr>
            <a:r>
              <a:rPr lang="en-AU" sz="1800" dirty="0"/>
              <a:t>Difficulty with establishing legitimacy within the team</a:t>
            </a:r>
          </a:p>
          <a:p>
            <a:pPr>
              <a:defRPr/>
            </a:pPr>
            <a:r>
              <a:rPr lang="en-AU" sz="1800" dirty="0"/>
              <a:t>Role was not understood by the clinicians</a:t>
            </a:r>
          </a:p>
          <a:p>
            <a:pPr>
              <a:defRPr/>
            </a:pPr>
            <a:r>
              <a:rPr lang="en-AU" sz="1800" dirty="0"/>
              <a:t>Felt stigmatised – known only by their mental distress and illness</a:t>
            </a:r>
          </a:p>
          <a:p>
            <a:pPr marL="0" indent="0">
              <a:buFontTx/>
              <a:buNone/>
              <a:defRPr/>
            </a:pPr>
            <a:r>
              <a:rPr lang="en-AU" sz="2000" b="1" dirty="0">
                <a:solidFill>
                  <a:srgbClr val="000000"/>
                </a:solidFill>
              </a:rPr>
              <a:t>Clinicians</a:t>
            </a:r>
          </a:p>
          <a:p>
            <a:pPr>
              <a:defRPr/>
            </a:pPr>
            <a:r>
              <a:rPr lang="en-AU" sz="1800" dirty="0"/>
              <a:t>Clinicians did not understand the role of peer support workers</a:t>
            </a:r>
          </a:p>
          <a:p>
            <a:pPr>
              <a:defRPr/>
            </a:pPr>
            <a:r>
              <a:rPr lang="en-AU" sz="1800" dirty="0"/>
              <a:t>Leant by asking about their diagnosis, rather than their strengths and skills</a:t>
            </a:r>
          </a:p>
          <a:p>
            <a:pPr>
              <a:defRPr/>
            </a:pPr>
            <a:r>
              <a:rPr lang="en-AU" sz="1800" dirty="0"/>
              <a:t>Stigma</a:t>
            </a:r>
          </a:p>
          <a:p>
            <a:pPr>
              <a:defRPr/>
            </a:pPr>
            <a:r>
              <a:rPr lang="en-AU" sz="1800" dirty="0"/>
              <a:t>Perceived interference with the therapeutic alliance</a:t>
            </a:r>
          </a:p>
          <a:p>
            <a:pPr>
              <a:defRPr/>
            </a:pPr>
            <a:endParaRPr lang="en-A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A490A1F-0733-4E4B-B713-2EDE1217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AU" altLang="en-US" sz="2800" b="1"/>
              <a:t>Interviews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C00B-5B39-49A1-A1CD-E72CB240D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4640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AU" sz="2000" b="1" dirty="0"/>
              <a:t>Peer support workers:</a:t>
            </a:r>
          </a:p>
          <a:p>
            <a:pPr>
              <a:defRPr/>
            </a:pPr>
            <a:r>
              <a:rPr lang="en-AU" sz="1800" dirty="0"/>
              <a:t>Able to broker relationships with patients and families</a:t>
            </a:r>
          </a:p>
          <a:p>
            <a:pPr>
              <a:defRPr/>
            </a:pPr>
            <a:r>
              <a:rPr lang="en-AU" sz="1800" dirty="0"/>
              <a:t>Needed to find their voice – strong clinical</a:t>
            </a:r>
          </a:p>
          <a:p>
            <a:pPr>
              <a:defRPr/>
            </a:pPr>
            <a:r>
              <a:rPr lang="en-AU" sz="1800" dirty="0"/>
              <a:t>Patients trusted peer support workers</a:t>
            </a:r>
          </a:p>
          <a:p>
            <a:pPr>
              <a:defRPr/>
            </a:pPr>
            <a:r>
              <a:rPr lang="en-AU" sz="1800" dirty="0"/>
              <a:t>Patients would accept clinical advice if peer support workers said they could be trusted</a:t>
            </a:r>
          </a:p>
          <a:p>
            <a:pPr>
              <a:defRPr/>
            </a:pPr>
            <a:r>
              <a:rPr lang="en-AU" sz="1800" dirty="0"/>
              <a:t>Peer support workers assisted patients to navigate recovery</a:t>
            </a:r>
          </a:p>
          <a:p>
            <a:pPr>
              <a:defRPr/>
            </a:pPr>
            <a:r>
              <a:rPr lang="en-AU" sz="1800" dirty="0"/>
              <a:t>Peer support worker role was flexible and could cross into care spaces that clinicians could not:</a:t>
            </a:r>
          </a:p>
          <a:p>
            <a:pPr lvl="1">
              <a:defRPr/>
            </a:pPr>
            <a:r>
              <a:rPr lang="en-AU" sz="1800" dirty="0"/>
              <a:t>Acute care</a:t>
            </a:r>
          </a:p>
          <a:p>
            <a:pPr lvl="1">
              <a:defRPr/>
            </a:pPr>
            <a:r>
              <a:rPr lang="en-AU" sz="1800" dirty="0"/>
              <a:t>Non government community based care</a:t>
            </a:r>
          </a:p>
          <a:p>
            <a:pPr>
              <a:defRPr/>
            </a:pPr>
            <a:r>
              <a:rPr lang="en-AU" sz="1800" dirty="0"/>
              <a:t>Acute care staff welcomed peer support workers in ways they could not with clinicians</a:t>
            </a:r>
          </a:p>
          <a:p>
            <a:pPr>
              <a:defRPr/>
            </a:pPr>
            <a:endParaRPr lang="en-AU" sz="2000" dirty="0"/>
          </a:p>
          <a:p>
            <a:pPr>
              <a:defRPr/>
            </a:pPr>
            <a:endParaRPr lang="en-AU" sz="2000" dirty="0"/>
          </a:p>
          <a:p>
            <a:pPr>
              <a:defRPr/>
            </a:pPr>
            <a:endParaRPr lang="en-AU" sz="2000" dirty="0"/>
          </a:p>
          <a:p>
            <a:pPr>
              <a:defRPr/>
            </a:pPr>
            <a:endParaRPr lang="en-A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EBD1421-5C34-4E38-B498-44763ED2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AU" altLang="en-US" sz="2800" b="1"/>
              <a:t>Structure of the Logan-Beaudesert Wellbeing Team – Peer Support Workforce</a:t>
            </a:r>
            <a:br>
              <a:rPr lang="en-AU" altLang="en-US" sz="2800" b="1"/>
            </a:br>
            <a:endParaRPr lang="en-AU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33FAE-8031-4F5C-9FDD-8D5DD9513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8244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AU" altLang="en-US" sz="2000" b="1" dirty="0">
                <a:solidFill>
                  <a:srgbClr val="000000"/>
                </a:solidFill>
                <a:cs typeface="Times New Roman" pitchFamily="18" charset="0"/>
              </a:rPr>
              <a:t>2018</a:t>
            </a:r>
          </a:p>
          <a:p>
            <a:pPr>
              <a:defRPr/>
            </a:pPr>
            <a:r>
              <a:rPr lang="en-AU" altLang="en-US" sz="1800" dirty="0">
                <a:solidFill>
                  <a:srgbClr val="000000"/>
                </a:solidFill>
                <a:cs typeface="Times New Roman" pitchFamily="18" charset="0"/>
              </a:rPr>
              <a:t>General adult x 1 Perm FTE</a:t>
            </a:r>
          </a:p>
          <a:p>
            <a:pPr>
              <a:defRPr/>
            </a:pPr>
            <a:r>
              <a:rPr lang="en-AU" altLang="en-US" sz="1800" dirty="0">
                <a:solidFill>
                  <a:srgbClr val="000000"/>
                </a:solidFill>
                <a:cs typeface="Times New Roman" pitchFamily="18" charset="0"/>
              </a:rPr>
              <a:t>CALD x 1 Perm FTE (reduced from 2 FTE)</a:t>
            </a:r>
          </a:p>
          <a:p>
            <a:pPr>
              <a:defRPr/>
            </a:pPr>
            <a:r>
              <a:rPr lang="en-AU" altLang="en-US" sz="1800" dirty="0">
                <a:solidFill>
                  <a:srgbClr val="000000"/>
                </a:solidFill>
                <a:cs typeface="Times New Roman" pitchFamily="18" charset="0"/>
              </a:rPr>
              <a:t>ATSI x 1 Perm FTE</a:t>
            </a:r>
          </a:p>
          <a:p>
            <a:pPr>
              <a:defRPr/>
            </a:pPr>
            <a:r>
              <a:rPr lang="en-AU" altLang="en-US" sz="1800" dirty="0">
                <a:solidFill>
                  <a:srgbClr val="000000"/>
                </a:solidFill>
                <a:cs typeface="Times New Roman" pitchFamily="18" charset="0"/>
              </a:rPr>
              <a:t>MPI x 1 FTE </a:t>
            </a:r>
          </a:p>
          <a:p>
            <a:pPr>
              <a:defRPr/>
            </a:pPr>
            <a:r>
              <a:rPr lang="en-AU" altLang="en-US" sz="1800" dirty="0">
                <a:solidFill>
                  <a:srgbClr val="000000"/>
                </a:solidFill>
                <a:cs typeface="Times New Roman" pitchFamily="18" charset="0"/>
              </a:rPr>
              <a:t>Youth and Families - increased</a:t>
            </a:r>
          </a:p>
          <a:p>
            <a:pPr lvl="1">
              <a:defRPr/>
            </a:pPr>
            <a:r>
              <a:rPr lang="en-AU" altLang="en-US" sz="1800" dirty="0">
                <a:solidFill>
                  <a:srgbClr val="000000"/>
                </a:solidFill>
                <a:cs typeface="Times New Roman" pitchFamily="18" charset="0"/>
              </a:rPr>
              <a:t>Youth peer support workers x 1 Temp FTE (2 x 0.5)</a:t>
            </a:r>
          </a:p>
          <a:p>
            <a:pPr lvl="1">
              <a:defRPr/>
            </a:pPr>
            <a:r>
              <a:rPr lang="en-AU" altLang="en-US" sz="1800" dirty="0">
                <a:solidFill>
                  <a:srgbClr val="000000"/>
                </a:solidFill>
                <a:cs typeface="Times New Roman" pitchFamily="18" charset="0"/>
              </a:rPr>
              <a:t>Carer peer support worker x 1 Temp FTE (0.5)</a:t>
            </a:r>
          </a:p>
          <a:p>
            <a:pPr marL="0" indent="0">
              <a:buFontTx/>
              <a:buNone/>
              <a:defRPr/>
            </a:pPr>
            <a:r>
              <a:rPr lang="en-AU" sz="2000" b="1" dirty="0">
                <a:solidFill>
                  <a:srgbClr val="000000"/>
                </a:solidFill>
                <a:cs typeface="Times New Roman" pitchFamily="18" charset="0"/>
              </a:rPr>
              <a:t>Pay structure</a:t>
            </a:r>
          </a:p>
          <a:p>
            <a:pPr>
              <a:defRPr/>
            </a:pPr>
            <a:r>
              <a:rPr lang="en-AU" sz="1800" dirty="0">
                <a:solidFill>
                  <a:srgbClr val="000000"/>
                </a:solidFill>
                <a:cs typeface="Times New Roman" pitchFamily="18" charset="0"/>
              </a:rPr>
              <a:t>Administrative stream</a:t>
            </a:r>
          </a:p>
          <a:p>
            <a:pPr>
              <a:defRPr/>
            </a:pPr>
            <a:r>
              <a:rPr lang="en-AU" sz="1800" dirty="0">
                <a:solidFill>
                  <a:srgbClr val="000000"/>
                </a:solidFill>
                <a:cs typeface="Times New Roman" pitchFamily="18" charset="0"/>
              </a:rPr>
              <a:t>Pay rates vary between $32.19 - $42.07 per hour</a:t>
            </a:r>
          </a:p>
          <a:p>
            <a:pPr>
              <a:defRPr/>
            </a:pPr>
            <a:r>
              <a:rPr lang="en-AU" sz="1800" dirty="0">
                <a:solidFill>
                  <a:srgbClr val="000000"/>
                </a:solidFill>
                <a:cs typeface="Times New Roman" pitchFamily="18" charset="0"/>
              </a:rPr>
              <a:t>Casual rates are 23% higher again</a:t>
            </a:r>
          </a:p>
          <a:p>
            <a:pPr>
              <a:defRPr/>
            </a:pPr>
            <a:r>
              <a:rPr lang="en-AU" sz="1800" dirty="0">
                <a:solidFill>
                  <a:srgbClr val="000000"/>
                </a:solidFill>
                <a:cs typeface="Times New Roman" pitchFamily="18" charset="0"/>
              </a:rPr>
              <a:t>Penalty rates for after hours or shift work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DF0928F-9337-43B4-A6DF-28A31974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sz="2800" b="1"/>
              <a:t>Thank you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F334DA7-8E87-4F13-B3CC-D47B16D8F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2620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AU" altLang="en-US" sz="2000" dirty="0"/>
              <a:t>For further information, please contact</a:t>
            </a:r>
          </a:p>
          <a:p>
            <a:pPr marL="0" indent="0">
              <a:buFontTx/>
              <a:buNone/>
            </a:pPr>
            <a:r>
              <a:rPr lang="en-AU" altLang="en-US" sz="2000" dirty="0"/>
              <a:t>	Gabrielle Vilic</a:t>
            </a:r>
          </a:p>
          <a:p>
            <a:pPr marL="0" indent="0">
              <a:buFontTx/>
              <a:buNone/>
            </a:pPr>
            <a:r>
              <a:rPr lang="en-AU" altLang="en-US" sz="2000" dirty="0"/>
              <a:t>	Director, Social Inclusion and recovery</a:t>
            </a:r>
          </a:p>
          <a:p>
            <a:pPr marL="0" indent="0">
              <a:buFontTx/>
              <a:buNone/>
            </a:pPr>
            <a:r>
              <a:rPr lang="en-AU" altLang="en-US" sz="2000" dirty="0"/>
              <a:t>	Metro South Addictions and Mental Health Services</a:t>
            </a:r>
          </a:p>
          <a:p>
            <a:pPr marL="0" indent="0">
              <a:buFontTx/>
              <a:buNone/>
            </a:pPr>
            <a:r>
              <a:rPr lang="en-AU" altLang="en-US" sz="2000" dirty="0"/>
              <a:t>	T: 07 3156 9812</a:t>
            </a:r>
          </a:p>
          <a:p>
            <a:pPr marL="0" indent="0">
              <a:buFontTx/>
              <a:buNone/>
            </a:pPr>
            <a:r>
              <a:rPr lang="en-AU" altLang="en-US" sz="2000" dirty="0"/>
              <a:t>	E: </a:t>
            </a:r>
            <a:r>
              <a:rPr lang="en-AU" altLang="en-US" sz="2000" dirty="0">
                <a:hlinkClick r:id="rId2"/>
              </a:rPr>
              <a:t>Gabrielle.Vilic@heath.qld.gov.au</a:t>
            </a:r>
            <a:endParaRPr lang="en-AU" altLang="en-US" sz="2000" dirty="0"/>
          </a:p>
          <a:p>
            <a:pPr marL="0" indent="0">
              <a:buFontTx/>
              <a:buNone/>
            </a:pPr>
            <a:endParaRPr lang="en-AU" altLang="en-US" sz="2000" dirty="0"/>
          </a:p>
          <a:p>
            <a:pPr marL="0" indent="0">
              <a:buFontTx/>
              <a:buNone/>
            </a:pPr>
            <a:r>
              <a:rPr lang="en-AU" altLang="en-US" sz="2000" dirty="0"/>
              <a:t>	Website: </a:t>
            </a:r>
            <a:r>
              <a:rPr lang="en-AU" altLang="en-US" sz="2000" dirty="0">
                <a:hlinkClick r:id="rId3"/>
              </a:rPr>
              <a:t>https://metrosouth.health.qld.gov.au/mental-health</a:t>
            </a:r>
            <a:r>
              <a:rPr lang="en-AU" altLang="en-US" sz="20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5862</TotalTime>
  <Words>522</Words>
  <Application>Microsoft Office PowerPoint</Application>
  <PresentationFormat>On-screen Show (4:3)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Establishing peer support workers as members of a community based clinical outreach team</vt:lpstr>
      <vt:lpstr>PowerPoint Presentation</vt:lpstr>
      <vt:lpstr>PowerPoint Presentation</vt:lpstr>
      <vt:lpstr>Purpose of the Logan-Beaudesert Wellbeing Team</vt:lpstr>
      <vt:lpstr>Logan-Beaudesert Wellbeing Team – Peer Support Workforce </vt:lpstr>
      <vt:lpstr>Interviews </vt:lpstr>
      <vt:lpstr>Interviews </vt:lpstr>
      <vt:lpstr>Structure of the Logan-Beaudesert Wellbeing Team – Peer Support Workforce </vt:lpstr>
      <vt:lpstr>Thank you</vt:lpstr>
    </vt:vector>
  </TitlesOfParts>
  <Company>Queensland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CameroAa</dc:creator>
  <cp:lastModifiedBy>Gabrielle Vilic</cp:lastModifiedBy>
  <cp:revision>78</cp:revision>
  <cp:lastPrinted>2018-08-23T06:03:09Z</cp:lastPrinted>
  <dcterms:created xsi:type="dcterms:W3CDTF">2008-11-24T08:19:49Z</dcterms:created>
  <dcterms:modified xsi:type="dcterms:W3CDTF">2018-11-12T01:04:42Z</dcterms:modified>
</cp:coreProperties>
</file>