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87" r:id="rId4"/>
    <p:sldId id="288" r:id="rId5"/>
    <p:sldId id="289" r:id="rId6"/>
    <p:sldId id="260" r:id="rId7"/>
    <p:sldId id="292" r:id="rId8"/>
    <p:sldId id="266" r:id="rId9"/>
    <p:sldId id="282" r:id="rId10"/>
    <p:sldId id="268" r:id="rId11"/>
    <p:sldId id="291" r:id="rId12"/>
    <p:sldId id="271" r:id="rId13"/>
    <p:sldId id="270" r:id="rId14"/>
    <p:sldId id="272" r:id="rId15"/>
    <p:sldId id="275" r:id="rId16"/>
    <p:sldId id="276" r:id="rId17"/>
    <p:sldId id="277" r:id="rId18"/>
    <p:sldId id="278" r:id="rId19"/>
    <p:sldId id="279" r:id="rId20"/>
    <p:sldId id="280" r:id="rId21"/>
    <p:sldId id="286" r:id="rId22"/>
    <p:sldId id="29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82" autoAdjust="0"/>
    <p:restoredTop sz="94660"/>
  </p:normalViewPr>
  <p:slideViewPr>
    <p:cSldViewPr snapToGrid="0">
      <p:cViewPr varScale="1">
        <p:scale>
          <a:sx n="113" d="100"/>
          <a:sy n="113" d="100"/>
        </p:scale>
        <p:origin x="84" y="150"/>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NZ" sz="1800" b="1" dirty="0"/>
              <a:t>Question 1: </a:t>
            </a:r>
            <a:r>
              <a:rPr lang="en-US" sz="1800" b="1" i="0" u="none" strike="noStrike" baseline="0" dirty="0">
                <a:effectLst/>
              </a:rPr>
              <a:t>Understanding of recovery from mental distress </a:t>
            </a:r>
            <a:endParaRPr lang="en-NZ" sz="18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Pre-workshop</c:v>
                </c:pt>
              </c:strCache>
            </c:strRef>
          </c:tx>
          <c:spPr>
            <a:ln w="28575" cap="rnd">
              <a:solidFill>
                <a:schemeClr val="accent1"/>
              </a:solidFill>
              <a:round/>
            </a:ln>
            <a:effectLst/>
          </c:spPr>
          <c:marker>
            <c:symbol val="none"/>
          </c:marker>
          <c:cat>
            <c:strRef>
              <c:f>Sheet1!$A$2:$A$6</c:f>
              <c:strCache>
                <c:ptCount val="4"/>
                <c:pt idx="0">
                  <c:v>Low </c:v>
                </c:pt>
                <c:pt idx="1">
                  <c:v>Medium </c:v>
                </c:pt>
                <c:pt idx="2">
                  <c:v>High</c:v>
                </c:pt>
                <c:pt idx="3">
                  <c:v>Expert </c:v>
                </c:pt>
              </c:strCache>
            </c:strRef>
          </c:cat>
          <c:val>
            <c:numRef>
              <c:f>Sheet1!$B$2:$B$6</c:f>
              <c:numCache>
                <c:formatCode>General</c:formatCode>
                <c:ptCount val="5"/>
                <c:pt idx="0">
                  <c:v>86</c:v>
                </c:pt>
                <c:pt idx="1">
                  <c:v>341</c:v>
                </c:pt>
                <c:pt idx="2">
                  <c:v>49</c:v>
                </c:pt>
                <c:pt idx="3">
                  <c:v>1</c:v>
                </c:pt>
              </c:numCache>
            </c:numRef>
          </c:val>
          <c:smooth val="0"/>
          <c:extLst>
            <c:ext xmlns:c16="http://schemas.microsoft.com/office/drawing/2014/chart" uri="{C3380CC4-5D6E-409C-BE32-E72D297353CC}">
              <c16:uniqueId val="{00000000-42AE-4C6F-B405-ECBA72437958}"/>
            </c:ext>
          </c:extLst>
        </c:ser>
        <c:ser>
          <c:idx val="1"/>
          <c:order val="1"/>
          <c:tx>
            <c:strRef>
              <c:f>Sheet1!$C$1</c:f>
              <c:strCache>
                <c:ptCount val="1"/>
                <c:pt idx="0">
                  <c:v>Post-workshop</c:v>
                </c:pt>
              </c:strCache>
            </c:strRef>
          </c:tx>
          <c:spPr>
            <a:ln w="28575" cap="rnd">
              <a:solidFill>
                <a:schemeClr val="accent2"/>
              </a:solidFill>
              <a:round/>
            </a:ln>
            <a:effectLst/>
          </c:spPr>
          <c:marker>
            <c:symbol val="none"/>
          </c:marker>
          <c:cat>
            <c:strRef>
              <c:f>Sheet1!$A$2:$A$6</c:f>
              <c:strCache>
                <c:ptCount val="4"/>
                <c:pt idx="0">
                  <c:v>Low </c:v>
                </c:pt>
                <c:pt idx="1">
                  <c:v>Medium </c:v>
                </c:pt>
                <c:pt idx="2">
                  <c:v>High</c:v>
                </c:pt>
                <c:pt idx="3">
                  <c:v>Expert </c:v>
                </c:pt>
              </c:strCache>
            </c:strRef>
          </c:cat>
          <c:val>
            <c:numRef>
              <c:f>Sheet1!$C$2:$C$6</c:f>
              <c:numCache>
                <c:formatCode>General</c:formatCode>
                <c:ptCount val="5"/>
                <c:pt idx="0">
                  <c:v>2</c:v>
                </c:pt>
                <c:pt idx="1">
                  <c:v>138</c:v>
                </c:pt>
                <c:pt idx="2">
                  <c:v>352</c:v>
                </c:pt>
                <c:pt idx="3">
                  <c:v>6</c:v>
                </c:pt>
              </c:numCache>
            </c:numRef>
          </c:val>
          <c:smooth val="0"/>
          <c:extLst>
            <c:ext xmlns:c16="http://schemas.microsoft.com/office/drawing/2014/chart" uri="{C3380CC4-5D6E-409C-BE32-E72D297353CC}">
              <c16:uniqueId val="{00000001-42AE-4C6F-B405-ECBA72437958}"/>
            </c:ext>
          </c:extLst>
        </c:ser>
        <c:dLbls>
          <c:showLegendKey val="0"/>
          <c:showVal val="0"/>
          <c:showCatName val="0"/>
          <c:showSerName val="0"/>
          <c:showPercent val="0"/>
          <c:showBubbleSize val="0"/>
        </c:dLbls>
        <c:smooth val="0"/>
        <c:axId val="735079423"/>
        <c:axId val="561234207"/>
      </c:lineChart>
      <c:catAx>
        <c:axId val="735079423"/>
        <c:scaling>
          <c:orientation val="minMax"/>
        </c:scaling>
        <c:delete val="0"/>
        <c:axPos val="b"/>
        <c:numFmt formatCode="General" sourceLinked="1"/>
        <c:majorTickMark val="none"/>
        <c:minorTickMark val="none"/>
        <c:tickLblPos val="nextTo"/>
        <c:spPr>
          <a:noFill/>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1234207"/>
        <c:crosses val="autoZero"/>
        <c:auto val="1"/>
        <c:lblAlgn val="ctr"/>
        <c:lblOffset val="100"/>
        <c:noMultiLvlLbl val="0"/>
      </c:catAx>
      <c:valAx>
        <c:axId val="561234207"/>
        <c:scaling>
          <c:orientation val="minMax"/>
        </c:scaling>
        <c:delete val="0"/>
        <c:axPos val="l"/>
        <c:majorGridlines>
          <c:spPr>
            <a:ln w="9525" cap="flat" cmpd="sng" algn="ctr">
              <a:solidFill>
                <a:schemeClr val="tx1">
                  <a:lumMod val="15000"/>
                  <a:lumOff val="85000"/>
                </a:schemeClr>
              </a:solidFill>
              <a:round/>
            </a:ln>
            <a:effectLst/>
          </c:spPr>
        </c:majorGridlines>
        <c:numFmt formatCode="@"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ln>
                  <a:solidFill>
                    <a:schemeClr val="tx1">
                      <a:lumMod val="65000"/>
                      <a:lumOff val="35000"/>
                    </a:schemeClr>
                  </a:solidFill>
                </a:ln>
                <a:noFill/>
                <a:latin typeface="+mn-lt"/>
                <a:ea typeface="+mn-ea"/>
                <a:cs typeface="+mn-cs"/>
              </a:defRPr>
            </a:pPr>
            <a:endParaRPr lang="en-US"/>
          </a:p>
        </c:txPr>
        <c:crossAx val="7350794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NZ" sz="1800" b="1" dirty="0"/>
              <a:t>Question 2: </a:t>
            </a:r>
            <a:r>
              <a:rPr lang="en-NZ" sz="1800" b="1" dirty="0">
                <a:effectLst/>
              </a:rPr>
              <a:t>Ability to recognise mental distress </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Pre-workshop</c:v>
                </c:pt>
              </c:strCache>
            </c:strRef>
          </c:tx>
          <c:spPr>
            <a:ln w="28575" cap="rnd">
              <a:solidFill>
                <a:schemeClr val="accent1"/>
              </a:solidFill>
              <a:round/>
            </a:ln>
            <a:effectLst/>
          </c:spPr>
          <c:marker>
            <c:symbol val="none"/>
          </c:marker>
          <c:cat>
            <c:strRef>
              <c:f>Sheet1!$A$2:$A$5</c:f>
              <c:strCache>
                <c:ptCount val="4"/>
                <c:pt idx="0">
                  <c:v>Low </c:v>
                </c:pt>
                <c:pt idx="1">
                  <c:v>Medium </c:v>
                </c:pt>
                <c:pt idx="2">
                  <c:v>High</c:v>
                </c:pt>
                <c:pt idx="3">
                  <c:v>Expert </c:v>
                </c:pt>
              </c:strCache>
            </c:strRef>
          </c:cat>
          <c:val>
            <c:numRef>
              <c:f>Sheet1!$B$2:$B$5</c:f>
              <c:numCache>
                <c:formatCode>General</c:formatCode>
                <c:ptCount val="4"/>
                <c:pt idx="0">
                  <c:v>70</c:v>
                </c:pt>
                <c:pt idx="1">
                  <c:v>336</c:v>
                </c:pt>
                <c:pt idx="2">
                  <c:v>73</c:v>
                </c:pt>
                <c:pt idx="3">
                  <c:v>4</c:v>
                </c:pt>
              </c:numCache>
            </c:numRef>
          </c:val>
          <c:smooth val="0"/>
          <c:extLst>
            <c:ext xmlns:c16="http://schemas.microsoft.com/office/drawing/2014/chart" uri="{C3380CC4-5D6E-409C-BE32-E72D297353CC}">
              <c16:uniqueId val="{00000000-24A9-4F1F-B790-5206D391D883}"/>
            </c:ext>
          </c:extLst>
        </c:ser>
        <c:ser>
          <c:idx val="1"/>
          <c:order val="1"/>
          <c:tx>
            <c:strRef>
              <c:f>Sheet1!$C$1</c:f>
              <c:strCache>
                <c:ptCount val="1"/>
                <c:pt idx="0">
                  <c:v>Post-workshop</c:v>
                </c:pt>
              </c:strCache>
            </c:strRef>
          </c:tx>
          <c:spPr>
            <a:ln w="28575" cap="rnd">
              <a:solidFill>
                <a:schemeClr val="accent2"/>
              </a:solidFill>
              <a:round/>
            </a:ln>
            <a:effectLst/>
          </c:spPr>
          <c:marker>
            <c:symbol val="none"/>
          </c:marker>
          <c:cat>
            <c:strRef>
              <c:f>Sheet1!$A$2:$A$5</c:f>
              <c:strCache>
                <c:ptCount val="4"/>
                <c:pt idx="0">
                  <c:v>Low </c:v>
                </c:pt>
                <c:pt idx="1">
                  <c:v>Medium </c:v>
                </c:pt>
                <c:pt idx="2">
                  <c:v>High</c:v>
                </c:pt>
                <c:pt idx="3">
                  <c:v>Expert </c:v>
                </c:pt>
              </c:strCache>
            </c:strRef>
          </c:cat>
          <c:val>
            <c:numRef>
              <c:f>Sheet1!$C$2:$C$5</c:f>
              <c:numCache>
                <c:formatCode>General</c:formatCode>
                <c:ptCount val="4"/>
                <c:pt idx="0">
                  <c:v>3</c:v>
                </c:pt>
                <c:pt idx="1">
                  <c:v>166</c:v>
                </c:pt>
                <c:pt idx="2">
                  <c:v>320</c:v>
                </c:pt>
                <c:pt idx="3">
                  <c:v>7</c:v>
                </c:pt>
              </c:numCache>
            </c:numRef>
          </c:val>
          <c:smooth val="0"/>
          <c:extLst>
            <c:ext xmlns:c16="http://schemas.microsoft.com/office/drawing/2014/chart" uri="{C3380CC4-5D6E-409C-BE32-E72D297353CC}">
              <c16:uniqueId val="{00000001-24A9-4F1F-B790-5206D391D883}"/>
            </c:ext>
          </c:extLst>
        </c:ser>
        <c:dLbls>
          <c:showLegendKey val="0"/>
          <c:showVal val="0"/>
          <c:showCatName val="0"/>
          <c:showSerName val="0"/>
          <c:showPercent val="0"/>
          <c:showBubbleSize val="0"/>
        </c:dLbls>
        <c:smooth val="0"/>
        <c:axId val="735079423"/>
        <c:axId val="561234207"/>
      </c:lineChart>
      <c:catAx>
        <c:axId val="735079423"/>
        <c:scaling>
          <c:orientation val="minMax"/>
        </c:scaling>
        <c:delete val="0"/>
        <c:axPos val="b"/>
        <c:numFmt formatCode="General" sourceLinked="1"/>
        <c:majorTickMark val="none"/>
        <c:minorTickMark val="none"/>
        <c:tickLblPos val="nextTo"/>
        <c:spPr>
          <a:noFill/>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1234207"/>
        <c:crosses val="autoZero"/>
        <c:auto val="1"/>
        <c:lblAlgn val="ctr"/>
        <c:lblOffset val="100"/>
        <c:noMultiLvlLbl val="0"/>
      </c:catAx>
      <c:valAx>
        <c:axId val="561234207"/>
        <c:scaling>
          <c:orientation val="minMax"/>
        </c:scaling>
        <c:delete val="0"/>
        <c:axPos val="l"/>
        <c:majorGridlines>
          <c:spPr>
            <a:ln w="9525" cap="flat" cmpd="sng" algn="ctr">
              <a:solidFill>
                <a:schemeClr val="tx1">
                  <a:lumMod val="15000"/>
                  <a:lumOff val="85000"/>
                </a:schemeClr>
              </a:solidFill>
              <a:round/>
            </a:ln>
            <a:effectLst/>
          </c:spPr>
        </c:majorGridlines>
        <c:numFmt formatCode="@"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ln>
                  <a:solidFill>
                    <a:schemeClr val="tx1">
                      <a:lumMod val="65000"/>
                      <a:lumOff val="35000"/>
                    </a:schemeClr>
                  </a:solidFill>
                </a:ln>
                <a:noFill/>
                <a:latin typeface="+mn-lt"/>
                <a:ea typeface="+mn-ea"/>
                <a:cs typeface="+mn-cs"/>
              </a:defRPr>
            </a:pPr>
            <a:endParaRPr lang="en-US"/>
          </a:p>
        </c:txPr>
        <c:crossAx val="7350794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spc="0" baseline="0">
                <a:solidFill>
                  <a:sysClr val="windowText" lastClr="000000">
                    <a:lumMod val="65000"/>
                    <a:lumOff val="35000"/>
                  </a:sysClr>
                </a:solidFill>
                <a:latin typeface="+mn-lt"/>
                <a:ea typeface="+mn-ea"/>
                <a:cs typeface="+mn-cs"/>
              </a:defRPr>
            </a:pPr>
            <a:r>
              <a:rPr lang="en-NZ" sz="1800" b="1"/>
              <a:t>Question 3:</a:t>
            </a:r>
            <a:r>
              <a:rPr lang="en-NZ" sz="1800" b="1">
                <a:effectLst/>
              </a:rPr>
              <a:t>Ability to engage with people who have experience of mental distress</a:t>
            </a:r>
          </a:p>
        </c:rich>
      </c:tx>
      <c:layout>
        <c:manualLayout>
          <c:xMode val="edge"/>
          <c:yMode val="edge"/>
          <c:x val="0.12788833214030065"/>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Pre-workshop</c:v>
                </c:pt>
              </c:strCache>
            </c:strRef>
          </c:tx>
          <c:spPr>
            <a:ln w="28575" cap="rnd">
              <a:solidFill>
                <a:schemeClr val="accent1"/>
              </a:solidFill>
              <a:round/>
            </a:ln>
            <a:effectLst/>
          </c:spPr>
          <c:marker>
            <c:symbol val="none"/>
          </c:marker>
          <c:cat>
            <c:strRef>
              <c:f>Sheet1!$A$2:$A$5</c:f>
              <c:strCache>
                <c:ptCount val="4"/>
                <c:pt idx="0">
                  <c:v>Low </c:v>
                </c:pt>
                <c:pt idx="1">
                  <c:v>Medium </c:v>
                </c:pt>
                <c:pt idx="2">
                  <c:v>High</c:v>
                </c:pt>
                <c:pt idx="3">
                  <c:v>Expert </c:v>
                </c:pt>
              </c:strCache>
            </c:strRef>
          </c:cat>
          <c:val>
            <c:numRef>
              <c:f>Sheet1!$B$2:$B$5</c:f>
              <c:numCache>
                <c:formatCode>General</c:formatCode>
                <c:ptCount val="4"/>
                <c:pt idx="0">
                  <c:v>114</c:v>
                </c:pt>
                <c:pt idx="1">
                  <c:v>301</c:v>
                </c:pt>
                <c:pt idx="2">
                  <c:v>66</c:v>
                </c:pt>
                <c:pt idx="3">
                  <c:v>12</c:v>
                </c:pt>
              </c:numCache>
            </c:numRef>
          </c:val>
          <c:smooth val="0"/>
          <c:extLst>
            <c:ext xmlns:c16="http://schemas.microsoft.com/office/drawing/2014/chart" uri="{C3380CC4-5D6E-409C-BE32-E72D297353CC}">
              <c16:uniqueId val="{00000000-A74B-4973-ABB7-F5E68FD4F06D}"/>
            </c:ext>
          </c:extLst>
        </c:ser>
        <c:ser>
          <c:idx val="1"/>
          <c:order val="1"/>
          <c:tx>
            <c:strRef>
              <c:f>Sheet1!$C$1</c:f>
              <c:strCache>
                <c:ptCount val="1"/>
                <c:pt idx="0">
                  <c:v>Post-workshop</c:v>
                </c:pt>
              </c:strCache>
            </c:strRef>
          </c:tx>
          <c:spPr>
            <a:ln w="28575" cap="rnd">
              <a:solidFill>
                <a:schemeClr val="accent2"/>
              </a:solidFill>
              <a:round/>
            </a:ln>
            <a:effectLst/>
          </c:spPr>
          <c:marker>
            <c:symbol val="none"/>
          </c:marker>
          <c:cat>
            <c:strRef>
              <c:f>Sheet1!$A$2:$A$5</c:f>
              <c:strCache>
                <c:ptCount val="4"/>
                <c:pt idx="0">
                  <c:v>Low </c:v>
                </c:pt>
                <c:pt idx="1">
                  <c:v>Medium </c:v>
                </c:pt>
                <c:pt idx="2">
                  <c:v>High</c:v>
                </c:pt>
                <c:pt idx="3">
                  <c:v>Expert </c:v>
                </c:pt>
              </c:strCache>
            </c:strRef>
          </c:cat>
          <c:val>
            <c:numRef>
              <c:f>Sheet1!$C$2:$C$5</c:f>
              <c:numCache>
                <c:formatCode>General</c:formatCode>
                <c:ptCount val="4"/>
                <c:pt idx="0">
                  <c:v>3</c:v>
                </c:pt>
                <c:pt idx="1">
                  <c:v>158</c:v>
                </c:pt>
                <c:pt idx="2">
                  <c:v>321</c:v>
                </c:pt>
                <c:pt idx="3">
                  <c:v>12</c:v>
                </c:pt>
              </c:numCache>
            </c:numRef>
          </c:val>
          <c:smooth val="0"/>
          <c:extLst>
            <c:ext xmlns:c16="http://schemas.microsoft.com/office/drawing/2014/chart" uri="{C3380CC4-5D6E-409C-BE32-E72D297353CC}">
              <c16:uniqueId val="{00000001-A74B-4973-ABB7-F5E68FD4F06D}"/>
            </c:ext>
          </c:extLst>
        </c:ser>
        <c:dLbls>
          <c:showLegendKey val="0"/>
          <c:showVal val="0"/>
          <c:showCatName val="0"/>
          <c:showSerName val="0"/>
          <c:showPercent val="0"/>
          <c:showBubbleSize val="0"/>
        </c:dLbls>
        <c:smooth val="0"/>
        <c:axId val="735079423"/>
        <c:axId val="561234207"/>
      </c:lineChart>
      <c:catAx>
        <c:axId val="735079423"/>
        <c:scaling>
          <c:orientation val="minMax"/>
        </c:scaling>
        <c:delete val="0"/>
        <c:axPos val="b"/>
        <c:numFmt formatCode="General" sourceLinked="1"/>
        <c:majorTickMark val="none"/>
        <c:minorTickMark val="none"/>
        <c:tickLblPos val="nextTo"/>
        <c:spPr>
          <a:noFill/>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1234207"/>
        <c:crosses val="autoZero"/>
        <c:auto val="1"/>
        <c:lblAlgn val="ctr"/>
        <c:lblOffset val="100"/>
        <c:noMultiLvlLbl val="0"/>
      </c:catAx>
      <c:valAx>
        <c:axId val="561234207"/>
        <c:scaling>
          <c:orientation val="minMax"/>
        </c:scaling>
        <c:delete val="0"/>
        <c:axPos val="l"/>
        <c:majorGridlines>
          <c:spPr>
            <a:ln w="9525" cap="flat" cmpd="sng" algn="ctr">
              <a:solidFill>
                <a:schemeClr val="tx1">
                  <a:lumMod val="15000"/>
                  <a:lumOff val="85000"/>
                </a:schemeClr>
              </a:solidFill>
              <a:round/>
            </a:ln>
            <a:effectLst/>
          </c:spPr>
        </c:majorGridlines>
        <c:numFmt formatCode="@"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ln>
                  <a:solidFill>
                    <a:schemeClr val="tx1">
                      <a:lumMod val="65000"/>
                      <a:lumOff val="35000"/>
                    </a:schemeClr>
                  </a:solidFill>
                </a:ln>
                <a:noFill/>
                <a:latin typeface="+mn-lt"/>
                <a:ea typeface="+mn-ea"/>
                <a:cs typeface="+mn-cs"/>
              </a:defRPr>
            </a:pPr>
            <a:endParaRPr lang="en-US"/>
          </a:p>
        </c:txPr>
        <c:crossAx val="7350794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spc="0" baseline="0">
                <a:solidFill>
                  <a:sysClr val="windowText" lastClr="000000">
                    <a:lumMod val="65000"/>
                    <a:lumOff val="35000"/>
                  </a:sysClr>
                </a:solidFill>
                <a:latin typeface="+mn-lt"/>
                <a:ea typeface="+mn-ea"/>
                <a:cs typeface="+mn-cs"/>
              </a:defRPr>
            </a:pPr>
            <a:r>
              <a:rPr lang="en-NZ" sz="1800" b="1"/>
              <a:t>Question 4: </a:t>
            </a:r>
            <a:r>
              <a:rPr lang="en-NZ" sz="1800" b="1">
                <a:effectLst/>
              </a:rPr>
              <a:t>Confidence in responding to people with experience of mental distress</a:t>
            </a:r>
          </a:p>
        </c:rich>
      </c:tx>
      <c:layout>
        <c:manualLayout>
          <c:xMode val="edge"/>
          <c:yMode val="edge"/>
          <c:x val="0.12361334867663981"/>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manualLayout>
          <c:layoutTarget val="inner"/>
          <c:xMode val="edge"/>
          <c:yMode val="edge"/>
          <c:x val="6.524309100587275E-2"/>
          <c:y val="0.17125894977413539"/>
          <c:w val="0.91951867926750819"/>
          <c:h val="0.64234671558912282"/>
        </c:manualLayout>
      </c:layout>
      <c:lineChart>
        <c:grouping val="standard"/>
        <c:varyColors val="0"/>
        <c:ser>
          <c:idx val="0"/>
          <c:order val="0"/>
          <c:tx>
            <c:strRef>
              <c:f>Sheet1!$B$1</c:f>
              <c:strCache>
                <c:ptCount val="1"/>
                <c:pt idx="0">
                  <c:v>Pre-workshop</c:v>
                </c:pt>
              </c:strCache>
            </c:strRef>
          </c:tx>
          <c:spPr>
            <a:ln w="28575" cap="rnd">
              <a:solidFill>
                <a:schemeClr val="accent1"/>
              </a:solidFill>
              <a:round/>
            </a:ln>
            <a:effectLst/>
          </c:spPr>
          <c:marker>
            <c:symbol val="none"/>
          </c:marker>
          <c:cat>
            <c:strRef>
              <c:f>Sheet1!$A$2:$A$5</c:f>
              <c:strCache>
                <c:ptCount val="4"/>
                <c:pt idx="0">
                  <c:v>Low </c:v>
                </c:pt>
                <c:pt idx="1">
                  <c:v>Medium </c:v>
                </c:pt>
                <c:pt idx="2">
                  <c:v>High</c:v>
                </c:pt>
                <c:pt idx="3">
                  <c:v>Expert </c:v>
                </c:pt>
              </c:strCache>
            </c:strRef>
          </c:cat>
          <c:val>
            <c:numRef>
              <c:f>Sheet1!$B$2:$B$5</c:f>
              <c:numCache>
                <c:formatCode>General</c:formatCode>
                <c:ptCount val="4"/>
                <c:pt idx="0">
                  <c:v>130</c:v>
                </c:pt>
                <c:pt idx="1">
                  <c:v>289</c:v>
                </c:pt>
                <c:pt idx="2">
                  <c:v>65</c:v>
                </c:pt>
                <c:pt idx="3">
                  <c:v>1</c:v>
                </c:pt>
              </c:numCache>
            </c:numRef>
          </c:val>
          <c:smooth val="0"/>
          <c:extLst>
            <c:ext xmlns:c16="http://schemas.microsoft.com/office/drawing/2014/chart" uri="{C3380CC4-5D6E-409C-BE32-E72D297353CC}">
              <c16:uniqueId val="{00000000-6D15-4195-AD65-3D7109BBF549}"/>
            </c:ext>
          </c:extLst>
        </c:ser>
        <c:ser>
          <c:idx val="1"/>
          <c:order val="1"/>
          <c:tx>
            <c:strRef>
              <c:f>Sheet1!$C$1</c:f>
              <c:strCache>
                <c:ptCount val="1"/>
                <c:pt idx="0">
                  <c:v>Post-workshop</c:v>
                </c:pt>
              </c:strCache>
            </c:strRef>
          </c:tx>
          <c:spPr>
            <a:ln w="28575" cap="rnd">
              <a:solidFill>
                <a:schemeClr val="accent2"/>
              </a:solidFill>
              <a:round/>
            </a:ln>
            <a:effectLst/>
          </c:spPr>
          <c:marker>
            <c:symbol val="none"/>
          </c:marker>
          <c:cat>
            <c:strRef>
              <c:f>Sheet1!$A$2:$A$5</c:f>
              <c:strCache>
                <c:ptCount val="4"/>
                <c:pt idx="0">
                  <c:v>Low </c:v>
                </c:pt>
                <c:pt idx="1">
                  <c:v>Medium </c:v>
                </c:pt>
                <c:pt idx="2">
                  <c:v>High</c:v>
                </c:pt>
                <c:pt idx="3">
                  <c:v>Expert </c:v>
                </c:pt>
              </c:strCache>
            </c:strRef>
          </c:cat>
          <c:val>
            <c:numRef>
              <c:f>Sheet1!$C$2:$C$5</c:f>
              <c:numCache>
                <c:formatCode>General</c:formatCode>
                <c:ptCount val="4"/>
                <c:pt idx="0">
                  <c:v>10</c:v>
                </c:pt>
                <c:pt idx="1">
                  <c:v>177</c:v>
                </c:pt>
                <c:pt idx="2">
                  <c:v>300</c:v>
                </c:pt>
                <c:pt idx="3">
                  <c:v>11</c:v>
                </c:pt>
              </c:numCache>
            </c:numRef>
          </c:val>
          <c:smooth val="0"/>
          <c:extLst>
            <c:ext xmlns:c16="http://schemas.microsoft.com/office/drawing/2014/chart" uri="{C3380CC4-5D6E-409C-BE32-E72D297353CC}">
              <c16:uniqueId val="{00000001-6D15-4195-AD65-3D7109BBF549}"/>
            </c:ext>
          </c:extLst>
        </c:ser>
        <c:dLbls>
          <c:showLegendKey val="0"/>
          <c:showVal val="0"/>
          <c:showCatName val="0"/>
          <c:showSerName val="0"/>
          <c:showPercent val="0"/>
          <c:showBubbleSize val="0"/>
        </c:dLbls>
        <c:smooth val="0"/>
        <c:axId val="735079423"/>
        <c:axId val="561234207"/>
      </c:lineChart>
      <c:catAx>
        <c:axId val="735079423"/>
        <c:scaling>
          <c:orientation val="minMax"/>
        </c:scaling>
        <c:delete val="0"/>
        <c:axPos val="b"/>
        <c:numFmt formatCode="General" sourceLinked="1"/>
        <c:majorTickMark val="none"/>
        <c:minorTickMark val="none"/>
        <c:tickLblPos val="nextTo"/>
        <c:spPr>
          <a:noFill/>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1234207"/>
        <c:crosses val="autoZero"/>
        <c:auto val="1"/>
        <c:lblAlgn val="ctr"/>
        <c:lblOffset val="100"/>
        <c:noMultiLvlLbl val="0"/>
      </c:catAx>
      <c:valAx>
        <c:axId val="561234207"/>
        <c:scaling>
          <c:orientation val="minMax"/>
        </c:scaling>
        <c:delete val="0"/>
        <c:axPos val="l"/>
        <c:majorGridlines>
          <c:spPr>
            <a:ln w="9525" cap="flat" cmpd="sng" algn="ctr">
              <a:solidFill>
                <a:schemeClr val="tx1">
                  <a:lumMod val="15000"/>
                  <a:lumOff val="85000"/>
                </a:schemeClr>
              </a:solidFill>
              <a:round/>
            </a:ln>
            <a:effectLst/>
          </c:spPr>
        </c:majorGridlines>
        <c:numFmt formatCode="@"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ln>
                  <a:solidFill>
                    <a:schemeClr val="tx1">
                      <a:lumMod val="65000"/>
                      <a:lumOff val="35000"/>
                    </a:schemeClr>
                  </a:solidFill>
                </a:ln>
                <a:noFill/>
                <a:latin typeface="+mn-lt"/>
                <a:ea typeface="+mn-ea"/>
                <a:cs typeface="+mn-cs"/>
              </a:defRPr>
            </a:pPr>
            <a:endParaRPr lang="en-US"/>
          </a:p>
        </c:txPr>
        <c:crossAx val="7350794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spc="0" baseline="0">
                <a:solidFill>
                  <a:sysClr val="windowText" lastClr="000000">
                    <a:lumMod val="65000"/>
                    <a:lumOff val="35000"/>
                  </a:sysClr>
                </a:solidFill>
                <a:latin typeface="+mn-lt"/>
                <a:ea typeface="+mn-ea"/>
                <a:cs typeface="+mn-cs"/>
              </a:defRPr>
            </a:pPr>
            <a:r>
              <a:rPr lang="en-NZ" sz="1800" b="1"/>
              <a:t>Question 5: </a:t>
            </a:r>
            <a:r>
              <a:rPr lang="en-US" sz="1800" b="1" i="0" u="none" strike="noStrike" baseline="0">
                <a:effectLst/>
              </a:rPr>
              <a:t>Their knowledge of the impact of stigma and discrimination on people with experience of mental distress</a:t>
            </a:r>
            <a:endParaRPr lang="en-NZ" sz="1800" b="1">
              <a:effectLst/>
            </a:endParaRPr>
          </a:p>
        </c:rich>
      </c:tx>
      <c:layout>
        <c:manualLayout>
          <c:xMode val="edge"/>
          <c:yMode val="edge"/>
          <c:x val="0.12361334867663981"/>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manualLayout>
          <c:layoutTarget val="inner"/>
          <c:xMode val="edge"/>
          <c:yMode val="edge"/>
          <c:x val="8.0481320732491868E-2"/>
          <c:y val="0.13724539282250239"/>
          <c:w val="0.91951867926750819"/>
          <c:h val="0.67027415156970038"/>
        </c:manualLayout>
      </c:layout>
      <c:lineChart>
        <c:grouping val="standard"/>
        <c:varyColors val="0"/>
        <c:ser>
          <c:idx val="0"/>
          <c:order val="0"/>
          <c:tx>
            <c:strRef>
              <c:f>Sheet1!$B$1</c:f>
              <c:strCache>
                <c:ptCount val="1"/>
                <c:pt idx="0">
                  <c:v>Pre-workshop</c:v>
                </c:pt>
              </c:strCache>
            </c:strRef>
          </c:tx>
          <c:spPr>
            <a:ln w="28575" cap="rnd">
              <a:solidFill>
                <a:schemeClr val="accent1"/>
              </a:solidFill>
              <a:round/>
            </a:ln>
            <a:effectLst/>
          </c:spPr>
          <c:marker>
            <c:symbol val="none"/>
          </c:marker>
          <c:cat>
            <c:strRef>
              <c:f>Sheet1!$A$2:$A$5</c:f>
              <c:strCache>
                <c:ptCount val="4"/>
                <c:pt idx="0">
                  <c:v>Low </c:v>
                </c:pt>
                <c:pt idx="1">
                  <c:v>Medium </c:v>
                </c:pt>
                <c:pt idx="2">
                  <c:v>High</c:v>
                </c:pt>
                <c:pt idx="3">
                  <c:v>Expert </c:v>
                </c:pt>
              </c:strCache>
            </c:strRef>
          </c:cat>
          <c:val>
            <c:numRef>
              <c:f>Sheet1!$B$2:$B$5</c:f>
              <c:numCache>
                <c:formatCode>General</c:formatCode>
                <c:ptCount val="4"/>
                <c:pt idx="0">
                  <c:v>124</c:v>
                </c:pt>
                <c:pt idx="1">
                  <c:v>255</c:v>
                </c:pt>
                <c:pt idx="2">
                  <c:v>104</c:v>
                </c:pt>
                <c:pt idx="3">
                  <c:v>2</c:v>
                </c:pt>
              </c:numCache>
            </c:numRef>
          </c:val>
          <c:smooth val="0"/>
          <c:extLst>
            <c:ext xmlns:c16="http://schemas.microsoft.com/office/drawing/2014/chart" uri="{C3380CC4-5D6E-409C-BE32-E72D297353CC}">
              <c16:uniqueId val="{00000000-410F-4753-9747-D44F33C1E983}"/>
            </c:ext>
          </c:extLst>
        </c:ser>
        <c:ser>
          <c:idx val="1"/>
          <c:order val="1"/>
          <c:tx>
            <c:strRef>
              <c:f>Sheet1!$C$1</c:f>
              <c:strCache>
                <c:ptCount val="1"/>
                <c:pt idx="0">
                  <c:v>Post-workshop</c:v>
                </c:pt>
              </c:strCache>
            </c:strRef>
          </c:tx>
          <c:spPr>
            <a:ln w="28575" cap="rnd">
              <a:solidFill>
                <a:schemeClr val="accent2"/>
              </a:solidFill>
              <a:round/>
            </a:ln>
            <a:effectLst/>
          </c:spPr>
          <c:marker>
            <c:symbol val="none"/>
          </c:marker>
          <c:cat>
            <c:strRef>
              <c:f>Sheet1!$A$2:$A$5</c:f>
              <c:strCache>
                <c:ptCount val="4"/>
                <c:pt idx="0">
                  <c:v>Low </c:v>
                </c:pt>
                <c:pt idx="1">
                  <c:v>Medium </c:v>
                </c:pt>
                <c:pt idx="2">
                  <c:v>High</c:v>
                </c:pt>
                <c:pt idx="3">
                  <c:v>Expert </c:v>
                </c:pt>
              </c:strCache>
            </c:strRef>
          </c:cat>
          <c:val>
            <c:numRef>
              <c:f>Sheet1!$C$2:$C$5</c:f>
              <c:numCache>
                <c:formatCode>General</c:formatCode>
                <c:ptCount val="4"/>
                <c:pt idx="0">
                  <c:v>4</c:v>
                </c:pt>
                <c:pt idx="1">
                  <c:v>106</c:v>
                </c:pt>
                <c:pt idx="2">
                  <c:v>366</c:v>
                </c:pt>
                <c:pt idx="3">
                  <c:v>17</c:v>
                </c:pt>
              </c:numCache>
            </c:numRef>
          </c:val>
          <c:smooth val="0"/>
          <c:extLst>
            <c:ext xmlns:c16="http://schemas.microsoft.com/office/drawing/2014/chart" uri="{C3380CC4-5D6E-409C-BE32-E72D297353CC}">
              <c16:uniqueId val="{00000001-410F-4753-9747-D44F33C1E983}"/>
            </c:ext>
          </c:extLst>
        </c:ser>
        <c:dLbls>
          <c:showLegendKey val="0"/>
          <c:showVal val="0"/>
          <c:showCatName val="0"/>
          <c:showSerName val="0"/>
          <c:showPercent val="0"/>
          <c:showBubbleSize val="0"/>
        </c:dLbls>
        <c:smooth val="0"/>
        <c:axId val="735079423"/>
        <c:axId val="561234207"/>
      </c:lineChart>
      <c:catAx>
        <c:axId val="735079423"/>
        <c:scaling>
          <c:orientation val="minMax"/>
        </c:scaling>
        <c:delete val="0"/>
        <c:axPos val="b"/>
        <c:numFmt formatCode="General" sourceLinked="1"/>
        <c:majorTickMark val="none"/>
        <c:minorTickMark val="none"/>
        <c:tickLblPos val="nextTo"/>
        <c:spPr>
          <a:noFill/>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1234207"/>
        <c:crosses val="autoZero"/>
        <c:auto val="1"/>
        <c:lblAlgn val="ctr"/>
        <c:lblOffset val="100"/>
        <c:noMultiLvlLbl val="0"/>
      </c:catAx>
      <c:valAx>
        <c:axId val="561234207"/>
        <c:scaling>
          <c:orientation val="minMax"/>
        </c:scaling>
        <c:delete val="0"/>
        <c:axPos val="l"/>
        <c:majorGridlines>
          <c:spPr>
            <a:ln w="9525" cap="flat" cmpd="sng" algn="ctr">
              <a:solidFill>
                <a:schemeClr val="tx1">
                  <a:lumMod val="15000"/>
                  <a:lumOff val="85000"/>
                </a:schemeClr>
              </a:solidFill>
              <a:round/>
            </a:ln>
            <a:effectLst/>
          </c:spPr>
        </c:majorGridlines>
        <c:numFmt formatCode="@"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ln>
                  <a:solidFill>
                    <a:schemeClr val="tx1">
                      <a:lumMod val="65000"/>
                      <a:lumOff val="35000"/>
                    </a:schemeClr>
                  </a:solidFill>
                </a:ln>
                <a:noFill/>
                <a:latin typeface="+mn-lt"/>
                <a:ea typeface="+mn-ea"/>
                <a:cs typeface="+mn-cs"/>
              </a:defRPr>
            </a:pPr>
            <a:endParaRPr lang="en-US"/>
          </a:p>
        </c:txPr>
        <c:crossAx val="7350794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NZ" sz="1800" b="1"/>
              <a:t>Evaluation</a:t>
            </a:r>
            <a:r>
              <a:rPr lang="en-NZ" sz="1800" b="1" baseline="0"/>
              <a:t> of facilitators: Did the facilitators...</a:t>
            </a:r>
            <a:endParaRPr lang="en-NZ" sz="1800" b="1"/>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Strongly agree</c:v>
                </c:pt>
              </c:strCache>
            </c:strRef>
          </c:tx>
          <c:spPr>
            <a:solidFill>
              <a:schemeClr val="accent1"/>
            </a:solidFill>
            <a:ln>
              <a:noFill/>
            </a:ln>
            <a:effectLst/>
          </c:spPr>
          <c:invertIfNegative val="0"/>
          <c:cat>
            <c:strRef>
              <c:f>Sheet1!$A$2:$A$6</c:f>
              <c:strCache>
                <c:ptCount val="5"/>
                <c:pt idx="0">
                  <c:v>Clearly communicate 
ideas and information</c:v>
                </c:pt>
                <c:pt idx="1">
                  <c:v>Have a sound knowledge
of the subject matter</c:v>
                </c:pt>
                <c:pt idx="2">
                  <c:v>Provide a good balance between theoretical and practical application</c:v>
                </c:pt>
                <c:pt idx="3">
                  <c:v>Respond well to 
questioning</c:v>
                </c:pt>
                <c:pt idx="4">
                  <c:v>Cover the topic at an appropriate rate</c:v>
                </c:pt>
              </c:strCache>
            </c:strRef>
          </c:cat>
          <c:val>
            <c:numRef>
              <c:f>Sheet1!$B$2:$B$6</c:f>
              <c:numCache>
                <c:formatCode>General</c:formatCode>
                <c:ptCount val="5"/>
                <c:pt idx="0">
                  <c:v>277</c:v>
                </c:pt>
                <c:pt idx="1">
                  <c:v>341</c:v>
                </c:pt>
                <c:pt idx="2">
                  <c:v>240</c:v>
                </c:pt>
                <c:pt idx="3">
                  <c:v>335</c:v>
                </c:pt>
                <c:pt idx="4">
                  <c:v>315</c:v>
                </c:pt>
              </c:numCache>
            </c:numRef>
          </c:val>
          <c:extLst>
            <c:ext xmlns:c16="http://schemas.microsoft.com/office/drawing/2014/chart" uri="{C3380CC4-5D6E-409C-BE32-E72D297353CC}">
              <c16:uniqueId val="{00000000-1408-4746-8826-69F0C225CF62}"/>
            </c:ext>
          </c:extLst>
        </c:ser>
        <c:ser>
          <c:idx val="1"/>
          <c:order val="1"/>
          <c:tx>
            <c:strRef>
              <c:f>Sheet1!$C$1</c:f>
              <c:strCache>
                <c:ptCount val="1"/>
                <c:pt idx="0">
                  <c:v>Agree</c:v>
                </c:pt>
              </c:strCache>
            </c:strRef>
          </c:tx>
          <c:spPr>
            <a:solidFill>
              <a:schemeClr val="accent2"/>
            </a:solidFill>
            <a:ln>
              <a:noFill/>
            </a:ln>
            <a:effectLst/>
          </c:spPr>
          <c:invertIfNegative val="0"/>
          <c:cat>
            <c:strRef>
              <c:f>Sheet1!$A$2:$A$6</c:f>
              <c:strCache>
                <c:ptCount val="5"/>
                <c:pt idx="0">
                  <c:v>Clearly communicate 
ideas and information</c:v>
                </c:pt>
                <c:pt idx="1">
                  <c:v>Have a sound knowledge
of the subject matter</c:v>
                </c:pt>
                <c:pt idx="2">
                  <c:v>Provide a good balance between theoretical and practical application</c:v>
                </c:pt>
                <c:pt idx="3">
                  <c:v>Respond well to 
questioning</c:v>
                </c:pt>
                <c:pt idx="4">
                  <c:v>Cover the topic at an appropriate rate</c:v>
                </c:pt>
              </c:strCache>
            </c:strRef>
          </c:cat>
          <c:val>
            <c:numRef>
              <c:f>Sheet1!$C$2:$C$6</c:f>
              <c:numCache>
                <c:formatCode>General</c:formatCode>
                <c:ptCount val="5"/>
                <c:pt idx="0">
                  <c:v>204</c:v>
                </c:pt>
                <c:pt idx="1">
                  <c:v>144</c:v>
                </c:pt>
                <c:pt idx="2">
                  <c:v>231</c:v>
                </c:pt>
                <c:pt idx="3">
                  <c:v>150</c:v>
                </c:pt>
                <c:pt idx="4">
                  <c:v>170</c:v>
                </c:pt>
              </c:numCache>
            </c:numRef>
          </c:val>
          <c:extLst>
            <c:ext xmlns:c16="http://schemas.microsoft.com/office/drawing/2014/chart" uri="{C3380CC4-5D6E-409C-BE32-E72D297353CC}">
              <c16:uniqueId val="{00000001-1408-4746-8826-69F0C225CF62}"/>
            </c:ext>
          </c:extLst>
        </c:ser>
        <c:ser>
          <c:idx val="2"/>
          <c:order val="2"/>
          <c:tx>
            <c:strRef>
              <c:f>Sheet1!$D$1</c:f>
              <c:strCache>
                <c:ptCount val="1"/>
                <c:pt idx="0">
                  <c:v>Disagree</c:v>
                </c:pt>
              </c:strCache>
            </c:strRef>
          </c:tx>
          <c:spPr>
            <a:solidFill>
              <a:schemeClr val="accent3"/>
            </a:solidFill>
            <a:ln>
              <a:noFill/>
            </a:ln>
            <a:effectLst/>
          </c:spPr>
          <c:invertIfNegative val="0"/>
          <c:cat>
            <c:strRef>
              <c:f>Sheet1!$A$2:$A$6</c:f>
              <c:strCache>
                <c:ptCount val="5"/>
                <c:pt idx="0">
                  <c:v>Clearly communicate 
ideas and information</c:v>
                </c:pt>
                <c:pt idx="1">
                  <c:v>Have a sound knowledge
of the subject matter</c:v>
                </c:pt>
                <c:pt idx="2">
                  <c:v>Provide a good balance between theoretical and practical application</c:v>
                </c:pt>
                <c:pt idx="3">
                  <c:v>Respond well to 
questioning</c:v>
                </c:pt>
                <c:pt idx="4">
                  <c:v>Cover the topic at an appropriate rate</c:v>
                </c:pt>
              </c:strCache>
            </c:strRef>
          </c:cat>
          <c:val>
            <c:numRef>
              <c:f>Sheet1!$D$2:$D$6</c:f>
              <c:numCache>
                <c:formatCode>General</c:formatCode>
                <c:ptCount val="5"/>
                <c:pt idx="0">
                  <c:v>2</c:v>
                </c:pt>
                <c:pt idx="1">
                  <c:v>2</c:v>
                </c:pt>
                <c:pt idx="2">
                  <c:v>14</c:v>
                </c:pt>
                <c:pt idx="3">
                  <c:v>2</c:v>
                </c:pt>
                <c:pt idx="4">
                  <c:v>2</c:v>
                </c:pt>
              </c:numCache>
            </c:numRef>
          </c:val>
          <c:extLst>
            <c:ext xmlns:c16="http://schemas.microsoft.com/office/drawing/2014/chart" uri="{C3380CC4-5D6E-409C-BE32-E72D297353CC}">
              <c16:uniqueId val="{00000002-1408-4746-8826-69F0C225CF62}"/>
            </c:ext>
          </c:extLst>
        </c:ser>
        <c:ser>
          <c:idx val="3"/>
          <c:order val="3"/>
          <c:tx>
            <c:strRef>
              <c:f>Sheet1!$E$1</c:f>
              <c:strCache>
                <c:ptCount val="1"/>
                <c:pt idx="0">
                  <c:v>Strongly disagree</c:v>
                </c:pt>
              </c:strCache>
            </c:strRef>
          </c:tx>
          <c:spPr>
            <a:solidFill>
              <a:schemeClr val="accent4"/>
            </a:solidFill>
            <a:ln>
              <a:noFill/>
            </a:ln>
            <a:effectLst/>
          </c:spPr>
          <c:invertIfNegative val="0"/>
          <c:cat>
            <c:strRef>
              <c:f>Sheet1!$A$2:$A$6</c:f>
              <c:strCache>
                <c:ptCount val="5"/>
                <c:pt idx="0">
                  <c:v>Clearly communicate 
ideas and information</c:v>
                </c:pt>
                <c:pt idx="1">
                  <c:v>Have a sound knowledge
of the subject matter</c:v>
                </c:pt>
                <c:pt idx="2">
                  <c:v>Provide a good balance between theoretical and practical application</c:v>
                </c:pt>
                <c:pt idx="3">
                  <c:v>Respond well to 
questioning</c:v>
                </c:pt>
                <c:pt idx="4">
                  <c:v>Cover the topic at an appropriate rate</c:v>
                </c:pt>
              </c:strCache>
            </c:strRef>
          </c:cat>
          <c:val>
            <c:numRef>
              <c:f>Sheet1!$E$2:$E$6</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3-1408-4746-8826-69F0C225CF62}"/>
            </c:ext>
          </c:extLst>
        </c:ser>
        <c:dLbls>
          <c:showLegendKey val="0"/>
          <c:showVal val="0"/>
          <c:showCatName val="0"/>
          <c:showSerName val="0"/>
          <c:showPercent val="0"/>
          <c:showBubbleSize val="0"/>
        </c:dLbls>
        <c:gapWidth val="219"/>
        <c:overlap val="-27"/>
        <c:axId val="1236910751"/>
        <c:axId val="1236916159"/>
      </c:barChart>
      <c:catAx>
        <c:axId val="1236910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236916159"/>
        <c:crosses val="autoZero"/>
        <c:auto val="1"/>
        <c:lblAlgn val="ctr"/>
        <c:lblOffset val="100"/>
        <c:noMultiLvlLbl val="0"/>
      </c:catAx>
      <c:valAx>
        <c:axId val="12369161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69107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51CB05-8609-4814-9BA0-00FE9A2E4C0E}" type="datetimeFigureOut">
              <a:rPr lang="en-NZ" smtClean="0"/>
              <a:t>21/11/2018</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F4EF75-B444-4C90-85BC-D1583627B9FB}" type="slidenum">
              <a:rPr lang="en-NZ" smtClean="0"/>
              <a:t>‹#›</a:t>
            </a:fld>
            <a:endParaRPr lang="en-NZ"/>
          </a:p>
        </p:txBody>
      </p:sp>
    </p:spTree>
    <p:extLst>
      <p:ext uri="{BB962C8B-B14F-4D97-AF65-F5344CB8AC3E}">
        <p14:creationId xmlns:p14="http://schemas.microsoft.com/office/powerpoint/2010/main" val="87613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r>
              <a:rPr lang="en-NZ" dirty="0"/>
              <a:t>Individual interpretation of the ‘language’ of mental health, mental illness and mental distress is reliant on the material and information provided and retained by those individuals. </a:t>
            </a:r>
          </a:p>
          <a:p>
            <a:pPr lvl="0"/>
            <a:endParaRPr lang="en-NZ" dirty="0"/>
          </a:p>
          <a:p>
            <a:pPr marL="285750" lvl="0" indent="-285750">
              <a:buFont typeface="Arial" panose="020B0604020202020204" pitchFamily="34" charset="0"/>
              <a:buChar char="•"/>
            </a:pPr>
            <a:r>
              <a:rPr lang="en-NZ" dirty="0"/>
              <a:t>In the context of Māori rates of arrest and conviction, and specifically avoiding negative outcomes for those experiencing mental distress and potential discrimination, the messaging is increasingly important for Māori to be offered support, hope and help where the likelihood of victimisation may continue to perpetuate discrimination.</a:t>
            </a:r>
          </a:p>
          <a:p>
            <a:endParaRPr lang="en-NZ" dirty="0"/>
          </a:p>
        </p:txBody>
      </p:sp>
      <p:sp>
        <p:nvSpPr>
          <p:cNvPr id="4" name="Slide Number Placeholder 3"/>
          <p:cNvSpPr>
            <a:spLocks noGrp="1"/>
          </p:cNvSpPr>
          <p:nvPr>
            <p:ph type="sldNum" sz="quarter" idx="10"/>
          </p:nvPr>
        </p:nvSpPr>
        <p:spPr/>
        <p:txBody>
          <a:bodyPr/>
          <a:lstStyle/>
          <a:p>
            <a:fld id="{1BF4EF75-B444-4C90-85BC-D1583627B9FB}" type="slidenum">
              <a:rPr lang="en-NZ" smtClean="0"/>
              <a:t>12</a:t>
            </a:fld>
            <a:endParaRPr lang="en-NZ"/>
          </a:p>
        </p:txBody>
      </p:sp>
    </p:spTree>
    <p:extLst>
      <p:ext uri="{BB962C8B-B14F-4D97-AF65-F5344CB8AC3E}">
        <p14:creationId xmlns:p14="http://schemas.microsoft.com/office/powerpoint/2010/main" val="2381027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A0C9E59D-54C7-452F-96A1-0D054BCEC68B}" type="datetimeFigureOut">
              <a:rPr lang="en-NZ" smtClean="0"/>
              <a:t>21/11/2018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CFC3668-D565-4269-B466-E5512FEEE0C0}" type="slidenum">
              <a:rPr lang="en-NZ" smtClean="0"/>
              <a:t>‹#›</a:t>
            </a:fld>
            <a:endParaRPr lang="en-NZ"/>
          </a:p>
        </p:txBody>
      </p:sp>
    </p:spTree>
    <p:extLst>
      <p:ext uri="{BB962C8B-B14F-4D97-AF65-F5344CB8AC3E}">
        <p14:creationId xmlns:p14="http://schemas.microsoft.com/office/powerpoint/2010/main" val="3938633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A0C9E59D-54C7-452F-96A1-0D054BCEC68B}" type="datetimeFigureOut">
              <a:rPr lang="en-NZ" smtClean="0"/>
              <a:t>21/11/2018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CFC3668-D565-4269-B466-E5512FEEE0C0}" type="slidenum">
              <a:rPr lang="en-NZ" smtClean="0"/>
              <a:t>‹#›</a:t>
            </a:fld>
            <a:endParaRPr lang="en-NZ"/>
          </a:p>
        </p:txBody>
      </p:sp>
    </p:spTree>
    <p:extLst>
      <p:ext uri="{BB962C8B-B14F-4D97-AF65-F5344CB8AC3E}">
        <p14:creationId xmlns:p14="http://schemas.microsoft.com/office/powerpoint/2010/main" val="293601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A0C9E59D-54C7-452F-96A1-0D054BCEC68B}" type="datetimeFigureOut">
              <a:rPr lang="en-NZ" smtClean="0"/>
              <a:t>21/11/2018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CFC3668-D565-4269-B466-E5512FEEE0C0}" type="slidenum">
              <a:rPr lang="en-NZ" smtClean="0"/>
              <a:t>‹#›</a:t>
            </a:fld>
            <a:endParaRPr lang="en-NZ"/>
          </a:p>
        </p:txBody>
      </p:sp>
    </p:spTree>
    <p:extLst>
      <p:ext uri="{BB962C8B-B14F-4D97-AF65-F5344CB8AC3E}">
        <p14:creationId xmlns:p14="http://schemas.microsoft.com/office/powerpoint/2010/main" val="3261538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A0C9E59D-54C7-452F-96A1-0D054BCEC68B}" type="datetimeFigureOut">
              <a:rPr lang="en-NZ" smtClean="0"/>
              <a:t>21/11/2018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CFC3668-D565-4269-B466-E5512FEEE0C0}" type="slidenum">
              <a:rPr lang="en-NZ" smtClean="0"/>
              <a:t>‹#›</a:t>
            </a:fld>
            <a:endParaRPr lang="en-NZ"/>
          </a:p>
        </p:txBody>
      </p:sp>
    </p:spTree>
    <p:extLst>
      <p:ext uri="{BB962C8B-B14F-4D97-AF65-F5344CB8AC3E}">
        <p14:creationId xmlns:p14="http://schemas.microsoft.com/office/powerpoint/2010/main" val="3378940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C9E59D-54C7-452F-96A1-0D054BCEC68B}" type="datetimeFigureOut">
              <a:rPr lang="en-NZ" smtClean="0"/>
              <a:t>21/11/2018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CFC3668-D565-4269-B466-E5512FEEE0C0}" type="slidenum">
              <a:rPr lang="en-NZ" smtClean="0"/>
              <a:t>‹#›</a:t>
            </a:fld>
            <a:endParaRPr lang="en-NZ"/>
          </a:p>
        </p:txBody>
      </p:sp>
    </p:spTree>
    <p:extLst>
      <p:ext uri="{BB962C8B-B14F-4D97-AF65-F5344CB8AC3E}">
        <p14:creationId xmlns:p14="http://schemas.microsoft.com/office/powerpoint/2010/main" val="4103143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A0C9E59D-54C7-452F-96A1-0D054BCEC68B}" type="datetimeFigureOut">
              <a:rPr lang="en-NZ" smtClean="0"/>
              <a:t>21/11/2018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CFC3668-D565-4269-B466-E5512FEEE0C0}" type="slidenum">
              <a:rPr lang="en-NZ" smtClean="0"/>
              <a:t>‹#›</a:t>
            </a:fld>
            <a:endParaRPr lang="en-NZ"/>
          </a:p>
        </p:txBody>
      </p:sp>
    </p:spTree>
    <p:extLst>
      <p:ext uri="{BB962C8B-B14F-4D97-AF65-F5344CB8AC3E}">
        <p14:creationId xmlns:p14="http://schemas.microsoft.com/office/powerpoint/2010/main" val="529161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A0C9E59D-54C7-452F-96A1-0D054BCEC68B}" type="datetimeFigureOut">
              <a:rPr lang="en-NZ" smtClean="0"/>
              <a:t>21/11/2018</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7CFC3668-D565-4269-B466-E5512FEEE0C0}" type="slidenum">
              <a:rPr lang="en-NZ" smtClean="0"/>
              <a:t>‹#›</a:t>
            </a:fld>
            <a:endParaRPr lang="en-NZ"/>
          </a:p>
        </p:txBody>
      </p:sp>
    </p:spTree>
    <p:extLst>
      <p:ext uri="{BB962C8B-B14F-4D97-AF65-F5344CB8AC3E}">
        <p14:creationId xmlns:p14="http://schemas.microsoft.com/office/powerpoint/2010/main" val="3233564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A0C9E59D-54C7-452F-96A1-0D054BCEC68B}" type="datetimeFigureOut">
              <a:rPr lang="en-NZ" smtClean="0"/>
              <a:t>21/11/2018</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7CFC3668-D565-4269-B466-E5512FEEE0C0}" type="slidenum">
              <a:rPr lang="en-NZ" smtClean="0"/>
              <a:t>‹#›</a:t>
            </a:fld>
            <a:endParaRPr lang="en-NZ"/>
          </a:p>
        </p:txBody>
      </p:sp>
    </p:spTree>
    <p:extLst>
      <p:ext uri="{BB962C8B-B14F-4D97-AF65-F5344CB8AC3E}">
        <p14:creationId xmlns:p14="http://schemas.microsoft.com/office/powerpoint/2010/main" val="669371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C9E59D-54C7-452F-96A1-0D054BCEC68B}" type="datetimeFigureOut">
              <a:rPr lang="en-NZ" smtClean="0"/>
              <a:t>21/11/2018</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7CFC3668-D565-4269-B466-E5512FEEE0C0}" type="slidenum">
              <a:rPr lang="en-NZ" smtClean="0"/>
              <a:t>‹#›</a:t>
            </a:fld>
            <a:endParaRPr lang="en-NZ"/>
          </a:p>
        </p:txBody>
      </p:sp>
    </p:spTree>
    <p:extLst>
      <p:ext uri="{BB962C8B-B14F-4D97-AF65-F5344CB8AC3E}">
        <p14:creationId xmlns:p14="http://schemas.microsoft.com/office/powerpoint/2010/main" val="1006553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C9E59D-54C7-452F-96A1-0D054BCEC68B}" type="datetimeFigureOut">
              <a:rPr lang="en-NZ" smtClean="0"/>
              <a:t>21/11/2018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CFC3668-D565-4269-B466-E5512FEEE0C0}" type="slidenum">
              <a:rPr lang="en-NZ" smtClean="0"/>
              <a:t>‹#›</a:t>
            </a:fld>
            <a:endParaRPr lang="en-NZ"/>
          </a:p>
        </p:txBody>
      </p:sp>
    </p:spTree>
    <p:extLst>
      <p:ext uri="{BB962C8B-B14F-4D97-AF65-F5344CB8AC3E}">
        <p14:creationId xmlns:p14="http://schemas.microsoft.com/office/powerpoint/2010/main" val="3129625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C9E59D-54C7-452F-96A1-0D054BCEC68B}" type="datetimeFigureOut">
              <a:rPr lang="en-NZ" smtClean="0"/>
              <a:t>21/11/2018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CFC3668-D565-4269-B466-E5512FEEE0C0}" type="slidenum">
              <a:rPr lang="en-NZ" smtClean="0"/>
              <a:t>‹#›</a:t>
            </a:fld>
            <a:endParaRPr lang="en-NZ"/>
          </a:p>
        </p:txBody>
      </p:sp>
    </p:spTree>
    <p:extLst>
      <p:ext uri="{BB962C8B-B14F-4D97-AF65-F5344CB8AC3E}">
        <p14:creationId xmlns:p14="http://schemas.microsoft.com/office/powerpoint/2010/main" val="1307122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C9E59D-54C7-452F-96A1-0D054BCEC68B}" type="datetimeFigureOut">
              <a:rPr lang="en-NZ" smtClean="0"/>
              <a:t>21/11/2018</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FC3668-D565-4269-B466-E5512FEEE0C0}" type="slidenum">
              <a:rPr lang="en-NZ" smtClean="0"/>
              <a:t>‹#›</a:t>
            </a:fld>
            <a:endParaRPr lang="en-NZ"/>
          </a:p>
        </p:txBody>
      </p:sp>
    </p:spTree>
    <p:extLst>
      <p:ext uri="{BB962C8B-B14F-4D97-AF65-F5344CB8AC3E}">
        <p14:creationId xmlns:p14="http://schemas.microsoft.com/office/powerpoint/2010/main" val="3365256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NZ" dirty="0" smtClean="0"/>
          </a:p>
          <a:p>
            <a:pPr marL="0" indent="0">
              <a:buNone/>
            </a:pPr>
            <a:endParaRPr lang="en-NZ" dirty="0"/>
          </a:p>
          <a:p>
            <a:pPr marL="0" indent="0">
              <a:buNone/>
            </a:pPr>
            <a:endParaRPr lang="en-NZ" dirty="0" smtClean="0"/>
          </a:p>
          <a:p>
            <a:pPr marL="0" indent="0">
              <a:buNone/>
            </a:pPr>
            <a:endParaRPr lang="en-NZ" dirty="0"/>
          </a:p>
          <a:p>
            <a:pPr marL="0" indent="0">
              <a:buNone/>
            </a:pPr>
            <a:endParaRPr lang="en-NZ" dirty="0" smtClean="0"/>
          </a:p>
          <a:p>
            <a:pPr marL="0" indent="0">
              <a:buNone/>
            </a:pPr>
            <a:endParaRPr lang="en-NZ" dirty="0"/>
          </a:p>
          <a:p>
            <a:pPr marL="0" indent="0">
              <a:buNone/>
            </a:pPr>
            <a:endParaRPr lang="en-NZ" dirty="0" smtClean="0"/>
          </a:p>
          <a:p>
            <a:pPr marL="0" indent="0">
              <a:buNone/>
            </a:pPr>
            <a:endParaRPr lang="en-NZ" dirty="0"/>
          </a:p>
          <a:p>
            <a:pPr marL="0" indent="0">
              <a:buNone/>
            </a:pPr>
            <a:endParaRPr lang="en-NZ" dirty="0" smtClean="0"/>
          </a:p>
          <a:p>
            <a:pPr marL="0" indent="0">
              <a:buNone/>
            </a:pPr>
            <a:endParaRPr lang="en-NZ" dirty="0" smtClean="0"/>
          </a:p>
          <a:p>
            <a:pPr marL="0" indent="0">
              <a:buNone/>
            </a:pPr>
            <a:endParaRPr lang="en-NZ"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504096"/>
            <a:ext cx="4714702" cy="3141309"/>
          </a:xfrm>
          <a:prstGeom prst="rect">
            <a:avLst/>
          </a:prstGeom>
        </p:spPr>
      </p:pic>
      <p:sp>
        <p:nvSpPr>
          <p:cNvPr id="2" name="TextBox 1"/>
          <p:cNvSpPr txBox="1"/>
          <p:nvPr/>
        </p:nvSpPr>
        <p:spPr>
          <a:xfrm>
            <a:off x="763386" y="4023358"/>
            <a:ext cx="10325793" cy="523220"/>
          </a:xfrm>
          <a:prstGeom prst="rect">
            <a:avLst/>
          </a:prstGeom>
          <a:noFill/>
        </p:spPr>
        <p:txBody>
          <a:bodyPr wrap="square" rtlCol="0">
            <a:spAutoFit/>
          </a:bodyPr>
          <a:lstStyle/>
          <a:p>
            <a:r>
              <a:rPr lang="en-NZ" sz="2800" b="1" u="sng" dirty="0" smtClean="0">
                <a:solidFill>
                  <a:schemeClr val="accent1">
                    <a:lumMod val="50000"/>
                  </a:schemeClr>
                </a:solidFill>
              </a:rPr>
              <a:t>NEW ZEALAND POLICE TRAINING PROGRAMME </a:t>
            </a:r>
            <a:endParaRPr lang="en-NZ" sz="2800" b="1" u="sng" dirty="0">
              <a:solidFill>
                <a:schemeClr val="accent1">
                  <a:lumMod val="50000"/>
                </a:schemeClr>
              </a:solidFill>
            </a:endParaRPr>
          </a:p>
        </p:txBody>
      </p:sp>
      <p:sp>
        <p:nvSpPr>
          <p:cNvPr id="6" name="TextBox 5"/>
          <p:cNvSpPr txBox="1"/>
          <p:nvPr/>
        </p:nvSpPr>
        <p:spPr>
          <a:xfrm>
            <a:off x="763386" y="4662921"/>
            <a:ext cx="10325793" cy="523220"/>
          </a:xfrm>
          <a:prstGeom prst="rect">
            <a:avLst/>
          </a:prstGeom>
          <a:noFill/>
        </p:spPr>
        <p:txBody>
          <a:bodyPr wrap="square" rtlCol="0">
            <a:spAutoFit/>
          </a:bodyPr>
          <a:lstStyle/>
          <a:p>
            <a:r>
              <a:rPr lang="en-NZ" sz="2800" dirty="0" smtClean="0">
                <a:solidFill>
                  <a:schemeClr val="accent1">
                    <a:lumMod val="50000"/>
                  </a:schemeClr>
                </a:solidFill>
              </a:rPr>
              <a:t>Jeremy Tumoana – </a:t>
            </a:r>
            <a:r>
              <a:rPr lang="en-NZ" sz="2800" dirty="0" err="1" smtClean="0">
                <a:solidFill>
                  <a:schemeClr val="accent1">
                    <a:lumMod val="50000"/>
                  </a:schemeClr>
                </a:solidFill>
              </a:rPr>
              <a:t>WoD</a:t>
            </a:r>
            <a:r>
              <a:rPr lang="en-NZ" sz="2800" dirty="0" smtClean="0">
                <a:solidFill>
                  <a:schemeClr val="accent1">
                    <a:lumMod val="50000"/>
                  </a:schemeClr>
                </a:solidFill>
              </a:rPr>
              <a:t> Service User Team, Otago University</a:t>
            </a:r>
            <a:endParaRPr lang="en-NZ" sz="2800" dirty="0">
              <a:solidFill>
                <a:schemeClr val="accent1">
                  <a:lumMod val="50000"/>
                </a:schemeClr>
              </a:solidFill>
            </a:endParaRPr>
          </a:p>
        </p:txBody>
      </p:sp>
    </p:spTree>
    <p:extLst>
      <p:ext uri="{BB962C8B-B14F-4D97-AF65-F5344CB8AC3E}">
        <p14:creationId xmlns:p14="http://schemas.microsoft.com/office/powerpoint/2010/main" val="400047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200" b="1" dirty="0" smtClean="0"/>
              <a:t>The </a:t>
            </a:r>
            <a:r>
              <a:rPr lang="en-NZ" sz="3200" b="1" dirty="0"/>
              <a:t>NZ Police </a:t>
            </a:r>
            <a:br>
              <a:rPr lang="en-NZ" sz="3200" b="1" dirty="0"/>
            </a:br>
            <a:r>
              <a:rPr lang="en-NZ" sz="3200" b="1" dirty="0"/>
              <a:t>     education programme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107" y="582261"/>
            <a:ext cx="2386853" cy="891293"/>
          </a:xfrm>
          <a:prstGeom prst="rect">
            <a:avLst/>
          </a:prstGeom>
        </p:spPr>
      </p:pic>
      <p:pic>
        <p:nvPicPr>
          <p:cNvPr id="7"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2650" y="6093297"/>
            <a:ext cx="7886700" cy="455899"/>
          </a:xfrm>
          <a:prstGeom prst="rect">
            <a:avLst/>
          </a:prstGeom>
        </p:spPr>
      </p:pic>
      <p:sp>
        <p:nvSpPr>
          <p:cNvPr id="9" name="Rectangle 8"/>
          <p:cNvSpPr/>
          <p:nvPr/>
        </p:nvSpPr>
        <p:spPr>
          <a:xfrm>
            <a:off x="1820486" y="1690688"/>
            <a:ext cx="8307961" cy="3385542"/>
          </a:xfrm>
          <a:prstGeom prst="rect">
            <a:avLst/>
          </a:prstGeom>
        </p:spPr>
        <p:txBody>
          <a:bodyPr wrap="square">
            <a:spAutoFit/>
          </a:bodyPr>
          <a:lstStyle/>
          <a:p>
            <a:r>
              <a:rPr lang="en-NZ" sz="2800" b="1" u="sng" dirty="0" smtClean="0"/>
              <a:t>Revised </a:t>
            </a:r>
            <a:r>
              <a:rPr lang="en-NZ" sz="2800" b="1" u="sng" dirty="0"/>
              <a:t>Training Objectives:</a:t>
            </a:r>
          </a:p>
          <a:p>
            <a:endParaRPr lang="en-NZ" sz="2800" b="1" u="sng" dirty="0"/>
          </a:p>
          <a:p>
            <a:pPr marL="285750" indent="-285750">
              <a:buFont typeface="Arial" panose="020B0604020202020204" pitchFamily="34" charset="0"/>
              <a:buChar char="•"/>
            </a:pPr>
            <a:r>
              <a:rPr lang="en-GB" sz="2800" dirty="0"/>
              <a:t>Recognising mental distress</a:t>
            </a:r>
            <a:endParaRPr lang="en-US" sz="2800" dirty="0"/>
          </a:p>
          <a:p>
            <a:pPr marL="285750" indent="-285750">
              <a:buFont typeface="Arial" panose="020B0604020202020204" pitchFamily="34" charset="0"/>
              <a:buChar char="•"/>
            </a:pPr>
            <a:r>
              <a:rPr lang="en-GB" sz="2800" dirty="0"/>
              <a:t>Engaging with people with experience of mental distress </a:t>
            </a:r>
            <a:endParaRPr lang="en-US" sz="2800" dirty="0"/>
          </a:p>
          <a:p>
            <a:pPr marL="285750" indent="-285750">
              <a:buFont typeface="Arial" panose="020B0604020202020204" pitchFamily="34" charset="0"/>
              <a:buChar char="•"/>
            </a:pPr>
            <a:r>
              <a:rPr lang="en-NZ" sz="2800" dirty="0"/>
              <a:t>Responding to people with experience of mental distress</a:t>
            </a:r>
            <a:endParaRPr lang="en-NZ" sz="2800" b="1" u="sng" dirty="0"/>
          </a:p>
          <a:p>
            <a:endParaRPr lang="en-NZ" b="1" u="sng" dirty="0"/>
          </a:p>
        </p:txBody>
      </p:sp>
    </p:spTree>
    <p:extLst>
      <p:ext uri="{BB962C8B-B14F-4D97-AF65-F5344CB8AC3E}">
        <p14:creationId xmlns:p14="http://schemas.microsoft.com/office/powerpoint/2010/main" val="152532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200" b="1" dirty="0" smtClean="0"/>
              <a:t>The </a:t>
            </a:r>
            <a:r>
              <a:rPr lang="en-NZ" sz="3200" b="1" dirty="0"/>
              <a:t>NZ Police </a:t>
            </a:r>
            <a:br>
              <a:rPr lang="en-NZ" sz="3200" b="1" dirty="0"/>
            </a:br>
            <a:r>
              <a:rPr lang="en-NZ" sz="3200" b="1" dirty="0"/>
              <a:t>     education programme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107" y="582261"/>
            <a:ext cx="2386853" cy="891293"/>
          </a:xfrm>
          <a:prstGeom prst="rect">
            <a:avLst/>
          </a:prstGeom>
        </p:spPr>
      </p:pic>
      <p:pic>
        <p:nvPicPr>
          <p:cNvPr id="7"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2650" y="6093297"/>
            <a:ext cx="7886700" cy="455899"/>
          </a:xfrm>
          <a:prstGeom prst="rect">
            <a:avLst/>
          </a:prstGeom>
        </p:spPr>
      </p:pic>
      <p:sp>
        <p:nvSpPr>
          <p:cNvPr id="9" name="Rectangle 8"/>
          <p:cNvSpPr/>
          <p:nvPr/>
        </p:nvSpPr>
        <p:spPr>
          <a:xfrm>
            <a:off x="1099128" y="1473554"/>
            <a:ext cx="9029320" cy="4708981"/>
          </a:xfrm>
          <a:prstGeom prst="rect">
            <a:avLst/>
          </a:prstGeom>
        </p:spPr>
        <p:txBody>
          <a:bodyPr wrap="square">
            <a:spAutoFit/>
          </a:bodyPr>
          <a:lstStyle/>
          <a:p>
            <a:endParaRPr lang="en-NZ" b="1" u="sng" dirty="0"/>
          </a:p>
          <a:p>
            <a:r>
              <a:rPr lang="en-US" b="1" u="sng" dirty="0" smtClean="0"/>
              <a:t>Revised </a:t>
            </a:r>
            <a:r>
              <a:rPr lang="en-US" b="1" u="sng" dirty="0" err="1"/>
              <a:t>P</a:t>
            </a:r>
            <a:r>
              <a:rPr lang="en-US" b="1" u="sng" dirty="0" err="1" smtClean="0"/>
              <a:t>rogramme</a:t>
            </a:r>
            <a:r>
              <a:rPr lang="en-US" b="1" u="sng" dirty="0" smtClean="0"/>
              <a:t> (2018)</a:t>
            </a:r>
          </a:p>
          <a:p>
            <a:endParaRPr lang="en-US" sz="1200" dirty="0" smtClean="0"/>
          </a:p>
          <a:p>
            <a:pPr marL="285750" indent="-285750">
              <a:buFont typeface="Arial" panose="020B0604020202020204" pitchFamily="34" charset="0"/>
              <a:buChar char="•"/>
            </a:pPr>
            <a:r>
              <a:rPr lang="en-NZ" dirty="0" smtClean="0"/>
              <a:t>Additional new service user educators recruited and supported through training and facilitation</a:t>
            </a:r>
          </a:p>
          <a:p>
            <a:pPr marL="285750" indent="-285750">
              <a:buFont typeface="Arial" panose="020B0604020202020204" pitchFamily="34" charset="0"/>
              <a:buChar char="•"/>
            </a:pPr>
            <a:r>
              <a:rPr lang="en-NZ" dirty="0" smtClean="0"/>
              <a:t>Workshops have been revised to include more service user engagement, scenarios &amp; personal experience (positive and negative)</a:t>
            </a:r>
          </a:p>
          <a:p>
            <a:pPr marL="742950" lvl="1" indent="-285750">
              <a:buFont typeface="Arial" panose="020B0604020202020204" pitchFamily="34" charset="0"/>
              <a:buChar char="•"/>
            </a:pPr>
            <a:r>
              <a:rPr lang="en-NZ" dirty="0" smtClean="0"/>
              <a:t>now being delivered to all Police recruits (total of approx. 2,000 over 3 years)  </a:t>
            </a:r>
          </a:p>
          <a:p>
            <a:pPr marL="285750" indent="-285750">
              <a:buFont typeface="Arial" panose="020B0604020202020204" pitchFamily="34" charset="0"/>
              <a:buChar char="•"/>
            </a:pPr>
            <a:r>
              <a:rPr lang="en-NZ" dirty="0" smtClean="0"/>
              <a:t>4 x 2-hour workshops are run monthly on the same day, facilitated by 3 service user educators </a:t>
            </a:r>
          </a:p>
          <a:p>
            <a:pPr marL="285750" indent="-285750">
              <a:buFont typeface="Arial" panose="020B0604020202020204" pitchFamily="34" charset="0"/>
              <a:buChar char="•"/>
            </a:pPr>
            <a:r>
              <a:rPr lang="en-NZ" dirty="0" smtClean="0"/>
              <a:t>eLearning module for all Police trainees available from 2019</a:t>
            </a:r>
          </a:p>
          <a:p>
            <a:pPr marL="285750" indent="-285750">
              <a:buFont typeface="Arial" panose="020B0604020202020204" pitchFamily="34" charset="0"/>
              <a:buChar char="•"/>
            </a:pPr>
            <a:r>
              <a:rPr lang="en-NZ" dirty="0" smtClean="0"/>
              <a:t>Tailored training for communications staff to be developed and delivered in 2019 (600 staff in total)</a:t>
            </a:r>
          </a:p>
          <a:p>
            <a:pPr marL="285750" indent="-285750">
              <a:buFont typeface="Arial" panose="020B0604020202020204" pitchFamily="34" charset="0"/>
              <a:buChar char="•"/>
            </a:pPr>
            <a:r>
              <a:rPr lang="en-NZ" dirty="0" smtClean="0"/>
              <a:t>Advanced mental health training to be developed and delivered in 2020 (120)</a:t>
            </a:r>
          </a:p>
          <a:p>
            <a:pPr marL="285750" indent="-285750">
              <a:buFont typeface="Arial" panose="020B0604020202020204" pitchFamily="34" charset="0"/>
              <a:buChar char="•"/>
            </a:pPr>
            <a:r>
              <a:rPr lang="en-NZ" dirty="0" smtClean="0"/>
              <a:t>Evaluation of workshops will inform future revisions </a:t>
            </a:r>
          </a:p>
          <a:p>
            <a:pPr marL="285750" indent="-285750">
              <a:buFont typeface="Arial" panose="020B0604020202020204" pitchFamily="34" charset="0"/>
              <a:buChar char="•"/>
            </a:pPr>
            <a:r>
              <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Individual interview data with recruit training and eLearning participants will be used to evaluate </a:t>
            </a:r>
            <a:r>
              <a:rPr lang="en-US"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behavioural</a:t>
            </a:r>
            <a:r>
              <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change</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610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200" b="1" dirty="0"/>
              <a:t>Cultural considerations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107" y="582261"/>
            <a:ext cx="2386853" cy="891293"/>
          </a:xfrm>
          <a:prstGeom prst="rect">
            <a:avLst/>
          </a:prstGeom>
        </p:spPr>
      </p:pic>
      <p:sp>
        <p:nvSpPr>
          <p:cNvPr id="6" name="Content Placeholder 5"/>
          <p:cNvSpPr>
            <a:spLocks noGrp="1"/>
          </p:cNvSpPr>
          <p:nvPr>
            <p:ph idx="1"/>
          </p:nvPr>
        </p:nvSpPr>
        <p:spPr>
          <a:xfrm>
            <a:off x="463463" y="1690687"/>
            <a:ext cx="10890337" cy="4351337"/>
          </a:xfrm>
        </p:spPr>
        <p:txBody>
          <a:bodyPr>
            <a:normAutofit/>
          </a:bodyPr>
          <a:lstStyle/>
          <a:p>
            <a:pPr marL="0" indent="0">
              <a:buNone/>
            </a:pPr>
            <a:r>
              <a:rPr lang="en-NZ" sz="1800" dirty="0"/>
              <a:t> </a:t>
            </a:r>
            <a:endParaRPr lang="en-NZ" sz="2000" dirty="0"/>
          </a:p>
          <a:p>
            <a:pPr marL="0" indent="0">
              <a:buNone/>
            </a:pPr>
            <a:r>
              <a:rPr lang="en-NZ" sz="2000" b="1" i="1" u="sng" dirty="0"/>
              <a:t>Key </a:t>
            </a:r>
            <a:r>
              <a:rPr lang="en-NZ" sz="2000" b="1" i="1" u="sng" dirty="0" smtClean="0"/>
              <a:t>fact: </a:t>
            </a:r>
            <a:r>
              <a:rPr lang="en-NZ" sz="2000" b="1" i="1" dirty="0"/>
              <a:t>“Māori are 3.3 times more likely to be apprehended for a criminal offence than non- Māori, 3.8 times more likely to be prosecuted than non- Māori and 3.9 times more likely than non- Māori to be convicted of an offence” </a:t>
            </a:r>
          </a:p>
          <a:p>
            <a:pPr marL="0" indent="0" algn="r">
              <a:buNone/>
            </a:pPr>
            <a:r>
              <a:rPr lang="en-NZ" sz="1200" i="1" dirty="0"/>
              <a:t>		Quince, K. (2007) ‘Māori and the criminal justice system in New Zealand’, in J Tolmie and W </a:t>
            </a:r>
            <a:r>
              <a:rPr lang="en-NZ" sz="1200" i="1" dirty="0" err="1"/>
              <a:t>Brookbanks</a:t>
            </a:r>
            <a:r>
              <a:rPr lang="en-NZ" sz="1200" i="1" dirty="0"/>
              <a:t> (eds.), The New Zealand criminal justice system, LexisNexis, Auckland.</a:t>
            </a:r>
            <a:endParaRPr lang="en-NZ" sz="1200" dirty="0"/>
          </a:p>
          <a:p>
            <a:pPr marL="0" indent="0">
              <a:buNone/>
            </a:pPr>
            <a:endParaRPr lang="en-NZ" dirty="0"/>
          </a:p>
        </p:txBody>
      </p:sp>
      <p:pic>
        <p:nvPicPr>
          <p:cNvPr id="7"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2650" y="6093297"/>
            <a:ext cx="7886700" cy="455899"/>
          </a:xfrm>
          <a:prstGeom prst="rect">
            <a:avLst/>
          </a:prstGeom>
        </p:spPr>
      </p:pic>
    </p:spTree>
    <p:extLst>
      <p:ext uri="{BB962C8B-B14F-4D97-AF65-F5344CB8AC3E}">
        <p14:creationId xmlns:p14="http://schemas.microsoft.com/office/powerpoint/2010/main" val="178511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200" dirty="0"/>
              <a:t>Cultural considerations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107" y="582261"/>
            <a:ext cx="2386853" cy="891293"/>
          </a:xfrm>
          <a:prstGeom prst="rect">
            <a:avLst/>
          </a:prstGeom>
        </p:spPr>
      </p:pic>
      <p:sp>
        <p:nvSpPr>
          <p:cNvPr id="3" name="Rectangle 2"/>
          <p:cNvSpPr/>
          <p:nvPr/>
        </p:nvSpPr>
        <p:spPr>
          <a:xfrm>
            <a:off x="838200" y="1537855"/>
            <a:ext cx="9369379" cy="3385542"/>
          </a:xfrm>
          <a:prstGeom prst="rect">
            <a:avLst/>
          </a:prstGeom>
        </p:spPr>
        <p:txBody>
          <a:bodyPr wrap="square">
            <a:spAutoFit/>
          </a:bodyPr>
          <a:lstStyle/>
          <a:p>
            <a:endParaRPr lang="en-NZ" b="1" u="sng" dirty="0" smtClean="0"/>
          </a:p>
          <a:p>
            <a:r>
              <a:rPr lang="en-NZ" b="1" u="sng" dirty="0" smtClean="0"/>
              <a:t>What </a:t>
            </a:r>
            <a:r>
              <a:rPr lang="en-NZ" b="1" u="sng" dirty="0"/>
              <a:t>we want in terms of working with Māori:</a:t>
            </a:r>
            <a:endParaRPr lang="en-NZ" b="1" dirty="0"/>
          </a:p>
          <a:p>
            <a:r>
              <a:rPr lang="en-NZ" dirty="0"/>
              <a:t> </a:t>
            </a:r>
          </a:p>
          <a:p>
            <a:pPr marL="285750" indent="-285750">
              <a:buFont typeface="Arial" panose="020B0604020202020204" pitchFamily="34" charset="0"/>
              <a:buChar char="•"/>
            </a:pPr>
            <a:r>
              <a:rPr lang="en-NZ" sz="2000" dirty="0"/>
              <a:t>Operate in accord to specific elements of the Māori worldview;</a:t>
            </a:r>
          </a:p>
          <a:p>
            <a:pPr marL="285750" indent="-285750">
              <a:buFont typeface="Arial" panose="020B0604020202020204" pitchFamily="34" charset="0"/>
              <a:buChar char="•"/>
            </a:pPr>
            <a:r>
              <a:rPr lang="en-NZ" sz="2000" dirty="0" smtClean="0"/>
              <a:t>To </a:t>
            </a:r>
            <a:r>
              <a:rPr lang="en-NZ" sz="2000" dirty="0"/>
              <a:t>acknowledge benefits for engagement of local Māori entities (i.e. iwi, NGOs. Services) that have purpose, objectives and vision to provide an indigenous health solution for Māori and their </a:t>
            </a:r>
            <a:r>
              <a:rPr lang="en-NZ" sz="2000" dirty="0" err="1"/>
              <a:t>whānau</a:t>
            </a:r>
            <a:r>
              <a:rPr lang="en-NZ" sz="2000" dirty="0"/>
              <a:t> with experience of mental illness and addiction. </a:t>
            </a:r>
          </a:p>
          <a:p>
            <a:pPr marL="285750" indent="-285750">
              <a:buFont typeface="Arial" panose="020B0604020202020204" pitchFamily="34" charset="0"/>
              <a:buChar char="•"/>
            </a:pPr>
            <a:r>
              <a:rPr lang="en-NZ" sz="2000" dirty="0"/>
              <a:t>These benefits include:</a:t>
            </a:r>
          </a:p>
          <a:p>
            <a:pPr marL="742950" lvl="1" indent="-285750">
              <a:buFont typeface="Arial" panose="020B0604020202020204" pitchFamily="34" charset="0"/>
              <a:buChar char="•"/>
            </a:pPr>
            <a:r>
              <a:rPr lang="en-NZ" sz="2000" dirty="0"/>
              <a:t>The potential to provide locally led Māori mental health solutions whilst ensuring easy access to services for Māori in their communities;</a:t>
            </a:r>
          </a:p>
          <a:p>
            <a:pPr marL="742950" lvl="1" indent="-285750">
              <a:buFont typeface="Arial" panose="020B0604020202020204" pitchFamily="34" charset="0"/>
              <a:buChar char="•"/>
            </a:pPr>
            <a:r>
              <a:rPr lang="en-NZ" sz="2000" dirty="0" smtClean="0"/>
              <a:t>Provide </a:t>
            </a:r>
            <a:r>
              <a:rPr lang="en-NZ" sz="2000" dirty="0"/>
              <a:t>further existing connections with local Māori, </a:t>
            </a:r>
            <a:r>
              <a:rPr lang="en-NZ" sz="2000" dirty="0" err="1"/>
              <a:t>whānau</a:t>
            </a:r>
            <a:r>
              <a:rPr lang="en-NZ" sz="2000" dirty="0"/>
              <a:t>, </a:t>
            </a:r>
            <a:r>
              <a:rPr lang="en-NZ" sz="2000" dirty="0" err="1"/>
              <a:t>hapu</a:t>
            </a:r>
            <a:r>
              <a:rPr lang="en-NZ" sz="2000" dirty="0"/>
              <a:t> and Iwi</a:t>
            </a:r>
          </a:p>
        </p:txBody>
      </p:sp>
      <p:pic>
        <p:nvPicPr>
          <p:cNvPr id="7"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2650" y="6093297"/>
            <a:ext cx="7886700" cy="455899"/>
          </a:xfrm>
          <a:prstGeom prst="rect">
            <a:avLst/>
          </a:prstGeom>
        </p:spPr>
      </p:pic>
    </p:spTree>
    <p:extLst>
      <p:ext uri="{BB962C8B-B14F-4D97-AF65-F5344CB8AC3E}">
        <p14:creationId xmlns:p14="http://schemas.microsoft.com/office/powerpoint/2010/main" val="127100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200" dirty="0" smtClean="0"/>
              <a:t>Evaluation Summary YTD – </a:t>
            </a:r>
            <a:br>
              <a:rPr lang="en-NZ" sz="3200" dirty="0" smtClean="0"/>
            </a:br>
            <a:r>
              <a:rPr lang="en-NZ" sz="3200" dirty="0" smtClean="0"/>
              <a:t>April to Oct 2018….</a:t>
            </a:r>
            <a:endParaRPr lang="en-NZ" sz="3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107" y="582261"/>
            <a:ext cx="2386853" cy="891293"/>
          </a:xfrm>
          <a:prstGeom prst="rect">
            <a:avLst/>
          </a:prstGeom>
        </p:spPr>
      </p:pic>
      <p:pic>
        <p:nvPicPr>
          <p:cNvPr id="7"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2650" y="6093297"/>
            <a:ext cx="7886700" cy="455899"/>
          </a:xfrm>
          <a:prstGeom prst="rect">
            <a:avLst/>
          </a:prstGeom>
        </p:spPr>
      </p:pic>
      <p:sp>
        <p:nvSpPr>
          <p:cNvPr id="6" name="Rectangle 5"/>
          <p:cNvSpPr/>
          <p:nvPr/>
        </p:nvSpPr>
        <p:spPr>
          <a:xfrm>
            <a:off x="955964" y="1662750"/>
            <a:ext cx="9251615" cy="3939540"/>
          </a:xfrm>
          <a:prstGeom prst="rect">
            <a:avLst/>
          </a:prstGeom>
        </p:spPr>
        <p:txBody>
          <a:bodyPr wrap="square">
            <a:spAutoFit/>
          </a:bodyPr>
          <a:lstStyle/>
          <a:p>
            <a:r>
              <a:rPr lang="en-US" dirty="0"/>
              <a:t>During the initial term from April to Oct 2018, </a:t>
            </a:r>
            <a:r>
              <a:rPr lang="en-US" dirty="0" smtClean="0"/>
              <a:t>28 </a:t>
            </a:r>
            <a:r>
              <a:rPr lang="en-US" dirty="0"/>
              <a:t>workshops were delivered to an approximate total of </a:t>
            </a:r>
            <a:r>
              <a:rPr lang="en-US" b="1" dirty="0"/>
              <a:t>570</a:t>
            </a:r>
            <a:r>
              <a:rPr lang="en-US" dirty="0"/>
              <a:t> Police Recruits. A total of </a:t>
            </a:r>
            <a:r>
              <a:rPr lang="en-US" b="1" dirty="0"/>
              <a:t>498</a:t>
            </a:r>
            <a:r>
              <a:rPr lang="en-US" dirty="0"/>
              <a:t> evaluation forms were completed.</a:t>
            </a:r>
            <a:endParaRPr lang="en-NZ" dirty="0"/>
          </a:p>
          <a:p>
            <a:endParaRPr lang="en-NZ" sz="1600" dirty="0" smtClean="0"/>
          </a:p>
          <a:p>
            <a:r>
              <a:rPr lang="en-US" dirty="0"/>
              <a:t>At the beginning of each workshop participants were asked to rate their current </a:t>
            </a:r>
            <a:r>
              <a:rPr lang="en-US" dirty="0" smtClean="0"/>
              <a:t>level of (</a:t>
            </a:r>
            <a:r>
              <a:rPr lang="en-US" dirty="0"/>
              <a:t>low-expert) of </a:t>
            </a:r>
            <a:r>
              <a:rPr lang="en-US" dirty="0" smtClean="0"/>
              <a:t>their:</a:t>
            </a:r>
          </a:p>
          <a:p>
            <a:endParaRPr lang="en-NZ" dirty="0"/>
          </a:p>
          <a:p>
            <a:pPr marL="285750" lvl="0" indent="-285750">
              <a:buFont typeface="Arial" panose="020B0604020202020204" pitchFamily="34" charset="0"/>
              <a:buChar char="•"/>
            </a:pPr>
            <a:r>
              <a:rPr lang="en-NZ" dirty="0"/>
              <a:t>Understanding of recovery from mental distress</a:t>
            </a:r>
          </a:p>
          <a:p>
            <a:pPr marL="285750" lvl="0" indent="-285750">
              <a:buFont typeface="Arial" panose="020B0604020202020204" pitchFamily="34" charset="0"/>
              <a:buChar char="•"/>
            </a:pPr>
            <a:r>
              <a:rPr lang="en-NZ" dirty="0"/>
              <a:t>Ability to recognise mental distress </a:t>
            </a:r>
          </a:p>
          <a:p>
            <a:pPr marL="285750" lvl="0" indent="-285750">
              <a:buFont typeface="Arial" panose="020B0604020202020204" pitchFamily="34" charset="0"/>
              <a:buChar char="•"/>
            </a:pPr>
            <a:r>
              <a:rPr lang="en-NZ" dirty="0"/>
              <a:t>Ability to engage with people who have experience of mental distress</a:t>
            </a:r>
          </a:p>
          <a:p>
            <a:pPr marL="285750" lvl="0" indent="-285750">
              <a:buFont typeface="Arial" panose="020B0604020202020204" pitchFamily="34" charset="0"/>
              <a:buChar char="•"/>
            </a:pPr>
            <a:r>
              <a:rPr lang="en-NZ" dirty="0"/>
              <a:t>Confidence in responding to people with experience of mental distress</a:t>
            </a:r>
          </a:p>
          <a:p>
            <a:pPr marL="285750" lvl="0" indent="-285750">
              <a:buFont typeface="Arial" panose="020B0604020202020204" pitchFamily="34" charset="0"/>
              <a:buChar char="•"/>
            </a:pPr>
            <a:r>
              <a:rPr lang="en-NZ" dirty="0" smtClean="0"/>
              <a:t>Their overall </a:t>
            </a:r>
            <a:r>
              <a:rPr lang="en-NZ" dirty="0"/>
              <a:t>knowledge of the impact of stigma and discrimination on people with experience of mental distress</a:t>
            </a:r>
          </a:p>
          <a:p>
            <a:endParaRPr lang="en-US" dirty="0" smtClean="0"/>
          </a:p>
          <a:p>
            <a:r>
              <a:rPr lang="en-US" dirty="0" smtClean="0"/>
              <a:t>This </a:t>
            </a:r>
            <a:r>
              <a:rPr lang="en-US" dirty="0"/>
              <a:t>Likert scale was repeated at the completion of the workshop. </a:t>
            </a:r>
            <a:endParaRPr lang="en-NZ" sz="1600" dirty="0"/>
          </a:p>
        </p:txBody>
      </p:sp>
    </p:spTree>
    <p:extLst>
      <p:ext uri="{BB962C8B-B14F-4D97-AF65-F5344CB8AC3E}">
        <p14:creationId xmlns:p14="http://schemas.microsoft.com/office/powerpoint/2010/main" val="85036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200" dirty="0" smtClean="0"/>
              <a:t>Evaluation Summary YTD – </a:t>
            </a:r>
            <a:br>
              <a:rPr lang="en-NZ" sz="3200" dirty="0" smtClean="0"/>
            </a:br>
            <a:r>
              <a:rPr lang="en-NZ" sz="3200" dirty="0" smtClean="0"/>
              <a:t>April to Oct 2018….</a:t>
            </a:r>
            <a:endParaRPr lang="en-NZ" sz="3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107" y="582261"/>
            <a:ext cx="2386853" cy="891293"/>
          </a:xfrm>
          <a:prstGeom prst="rect">
            <a:avLst/>
          </a:prstGeom>
        </p:spPr>
      </p:pic>
      <p:pic>
        <p:nvPicPr>
          <p:cNvPr id="7"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2650" y="6093297"/>
            <a:ext cx="7886700" cy="455899"/>
          </a:xfrm>
          <a:prstGeom prst="rect">
            <a:avLst/>
          </a:prstGeom>
        </p:spPr>
      </p:pic>
      <p:graphicFrame>
        <p:nvGraphicFramePr>
          <p:cNvPr id="8" name="Chart 7"/>
          <p:cNvGraphicFramePr/>
          <p:nvPr>
            <p:extLst>
              <p:ext uri="{D42A27DB-BD31-4B8C-83A1-F6EECF244321}">
                <p14:modId xmlns:p14="http://schemas.microsoft.com/office/powerpoint/2010/main" val="1312973244"/>
              </p:ext>
            </p:extLst>
          </p:nvPr>
        </p:nvGraphicFramePr>
        <p:xfrm>
          <a:off x="955964" y="1690689"/>
          <a:ext cx="9251615" cy="43027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02057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200" dirty="0" smtClean="0"/>
              <a:t>Evaluation Summary YTD – </a:t>
            </a:r>
            <a:br>
              <a:rPr lang="en-NZ" sz="3200" dirty="0" smtClean="0"/>
            </a:br>
            <a:r>
              <a:rPr lang="en-NZ" sz="3200" dirty="0" smtClean="0"/>
              <a:t>April to Oct 2018….</a:t>
            </a:r>
            <a:endParaRPr lang="en-NZ" sz="3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107" y="582261"/>
            <a:ext cx="2386853" cy="891293"/>
          </a:xfrm>
          <a:prstGeom prst="rect">
            <a:avLst/>
          </a:prstGeom>
        </p:spPr>
      </p:pic>
      <p:pic>
        <p:nvPicPr>
          <p:cNvPr id="7"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2650" y="6093297"/>
            <a:ext cx="7886700" cy="455899"/>
          </a:xfrm>
          <a:prstGeom prst="rect">
            <a:avLst/>
          </a:prstGeom>
        </p:spPr>
      </p:pic>
      <p:graphicFrame>
        <p:nvGraphicFramePr>
          <p:cNvPr id="6" name="Chart 5"/>
          <p:cNvGraphicFramePr/>
          <p:nvPr>
            <p:extLst>
              <p:ext uri="{D42A27DB-BD31-4B8C-83A1-F6EECF244321}">
                <p14:modId xmlns:p14="http://schemas.microsoft.com/office/powerpoint/2010/main" val="2789892180"/>
              </p:ext>
            </p:extLst>
          </p:nvPr>
        </p:nvGraphicFramePr>
        <p:xfrm>
          <a:off x="947652" y="1690689"/>
          <a:ext cx="9091698" cy="44026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32508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200" dirty="0" smtClean="0"/>
              <a:t>Evaluation Summary YTD – </a:t>
            </a:r>
            <a:br>
              <a:rPr lang="en-NZ" sz="3200" dirty="0" smtClean="0"/>
            </a:br>
            <a:r>
              <a:rPr lang="en-NZ" sz="3200" dirty="0" smtClean="0"/>
              <a:t>April to Oct 2018….</a:t>
            </a:r>
            <a:endParaRPr lang="en-NZ" sz="3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107" y="582261"/>
            <a:ext cx="2386853" cy="891293"/>
          </a:xfrm>
          <a:prstGeom prst="rect">
            <a:avLst/>
          </a:prstGeom>
        </p:spPr>
      </p:pic>
      <p:pic>
        <p:nvPicPr>
          <p:cNvPr id="7"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2650" y="6093297"/>
            <a:ext cx="7886700" cy="455899"/>
          </a:xfrm>
          <a:prstGeom prst="rect">
            <a:avLst/>
          </a:prstGeom>
        </p:spPr>
      </p:pic>
      <p:graphicFrame>
        <p:nvGraphicFramePr>
          <p:cNvPr id="8" name="Chart 7"/>
          <p:cNvGraphicFramePr/>
          <p:nvPr>
            <p:extLst>
              <p:ext uri="{D42A27DB-BD31-4B8C-83A1-F6EECF244321}">
                <p14:modId xmlns:p14="http://schemas.microsoft.com/office/powerpoint/2010/main" val="844261406"/>
              </p:ext>
            </p:extLst>
          </p:nvPr>
        </p:nvGraphicFramePr>
        <p:xfrm>
          <a:off x="838200" y="1690689"/>
          <a:ext cx="9167760" cy="41854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53929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200" dirty="0" smtClean="0"/>
              <a:t>Evaluation Summary YTD – </a:t>
            </a:r>
            <a:br>
              <a:rPr lang="en-NZ" sz="3200" dirty="0" smtClean="0"/>
            </a:br>
            <a:r>
              <a:rPr lang="en-NZ" sz="3200" dirty="0" smtClean="0"/>
              <a:t>April to Oct 2018….</a:t>
            </a:r>
            <a:endParaRPr lang="en-NZ" sz="3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107" y="582261"/>
            <a:ext cx="2386853" cy="891293"/>
          </a:xfrm>
          <a:prstGeom prst="rect">
            <a:avLst/>
          </a:prstGeom>
        </p:spPr>
      </p:pic>
      <p:pic>
        <p:nvPicPr>
          <p:cNvPr id="7"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2650" y="6093297"/>
            <a:ext cx="7886700" cy="455899"/>
          </a:xfrm>
          <a:prstGeom prst="rect">
            <a:avLst/>
          </a:prstGeom>
        </p:spPr>
      </p:pic>
      <p:graphicFrame>
        <p:nvGraphicFramePr>
          <p:cNvPr id="6" name="Chart 5"/>
          <p:cNvGraphicFramePr/>
          <p:nvPr>
            <p:extLst>
              <p:ext uri="{D42A27DB-BD31-4B8C-83A1-F6EECF244321}">
                <p14:modId xmlns:p14="http://schemas.microsoft.com/office/powerpoint/2010/main" val="2843011156"/>
              </p:ext>
            </p:extLst>
          </p:nvPr>
        </p:nvGraphicFramePr>
        <p:xfrm>
          <a:off x="838200" y="1537855"/>
          <a:ext cx="9167760" cy="44805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904227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200" dirty="0" smtClean="0"/>
              <a:t>Evaluation Summary YTD – </a:t>
            </a:r>
            <a:br>
              <a:rPr lang="en-NZ" sz="3200" dirty="0" smtClean="0"/>
            </a:br>
            <a:r>
              <a:rPr lang="en-NZ" sz="3200" dirty="0" smtClean="0"/>
              <a:t>April to Oct 2018….</a:t>
            </a:r>
            <a:endParaRPr lang="en-NZ" sz="3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107" y="582261"/>
            <a:ext cx="2386853" cy="891293"/>
          </a:xfrm>
          <a:prstGeom prst="rect">
            <a:avLst/>
          </a:prstGeom>
        </p:spPr>
      </p:pic>
      <p:pic>
        <p:nvPicPr>
          <p:cNvPr id="7"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2650" y="6093297"/>
            <a:ext cx="7886700" cy="455899"/>
          </a:xfrm>
          <a:prstGeom prst="rect">
            <a:avLst/>
          </a:prstGeom>
        </p:spPr>
      </p:pic>
      <p:graphicFrame>
        <p:nvGraphicFramePr>
          <p:cNvPr id="8" name="Chart 7"/>
          <p:cNvGraphicFramePr/>
          <p:nvPr>
            <p:extLst>
              <p:ext uri="{D42A27DB-BD31-4B8C-83A1-F6EECF244321}">
                <p14:modId xmlns:p14="http://schemas.microsoft.com/office/powerpoint/2010/main" val="123674941"/>
              </p:ext>
            </p:extLst>
          </p:nvPr>
        </p:nvGraphicFramePr>
        <p:xfrm>
          <a:off x="838200" y="1652588"/>
          <a:ext cx="9167760" cy="444071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87587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200" dirty="0"/>
              <a:t>World of Difference </a:t>
            </a:r>
            <a:br>
              <a:rPr lang="en-NZ" sz="3200" dirty="0"/>
            </a:br>
            <a:r>
              <a:rPr lang="en-NZ" sz="3200" dirty="0"/>
              <a:t>Service user research group</a:t>
            </a:r>
          </a:p>
        </p:txBody>
      </p:sp>
      <p:sp>
        <p:nvSpPr>
          <p:cNvPr id="3" name="Content Placeholder 2"/>
          <p:cNvSpPr>
            <a:spLocks noGrp="1"/>
          </p:cNvSpPr>
          <p:nvPr>
            <p:ph idx="1"/>
          </p:nvPr>
        </p:nvSpPr>
        <p:spPr/>
        <p:txBody>
          <a:bodyPr>
            <a:normAutofit/>
          </a:bodyPr>
          <a:lstStyle/>
          <a:p>
            <a:pPr marL="0" indent="0">
              <a:buNone/>
            </a:pPr>
            <a:r>
              <a:rPr lang="en-NZ" sz="2000" dirty="0"/>
              <a:t>E</a:t>
            </a:r>
            <a:r>
              <a:rPr lang="en-NZ" sz="2000" dirty="0" smtClean="0"/>
              <a:t>ducation </a:t>
            </a:r>
            <a:r>
              <a:rPr lang="en-NZ" sz="2000" dirty="0"/>
              <a:t>programmes </a:t>
            </a:r>
            <a:r>
              <a:rPr lang="en-NZ" sz="2000" dirty="0" smtClean="0"/>
              <a:t>contributing to ending </a:t>
            </a:r>
            <a:r>
              <a:rPr lang="en-NZ" sz="2000" dirty="0"/>
              <a:t>discrimination and promoting recovery, inclusion and respect for the human rights of people who experience mental distress, led and delivered by experts with personal experience. </a:t>
            </a:r>
          </a:p>
          <a:p>
            <a:pPr marL="0" indent="0">
              <a:buNone/>
            </a:pPr>
            <a:endParaRPr lang="en-NZ" sz="1800" dirty="0"/>
          </a:p>
          <a:p>
            <a:pPr marL="0" indent="0">
              <a:buNone/>
            </a:pPr>
            <a:r>
              <a:rPr lang="en-NZ" sz="1800" i="1" dirty="0"/>
              <a:t>“We live in a world where we are treated differently - disabled by prejudice, discrimination and social exclusion in response to our experiences of mental distress. Our ultimate goal is to contribute to creating a different world  - one where our experiences of mental distress are recognised and respected as an element of natural human difference and diversity, and are NO barrier to us being able to experience recovery, inclusion, and to exercise our human rights on an equal basis with all others: a World of Difference that will make the World of Difference to those of us who experience mental distress.” </a:t>
            </a:r>
          </a:p>
          <a:p>
            <a:pPr marL="0" indent="0" algn="r">
              <a:buNone/>
            </a:pPr>
            <a:r>
              <a:rPr lang="en-NZ" sz="1800" dirty="0" smtClean="0"/>
              <a:t>Dr Sarah </a:t>
            </a:r>
            <a:r>
              <a:rPr lang="en-NZ" sz="1800" dirty="0"/>
              <a:t>Gordon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1801" y="582261"/>
            <a:ext cx="2386853" cy="891293"/>
          </a:xfrm>
          <a:prstGeom prst="rect">
            <a:avLst/>
          </a:prstGeom>
        </p:spPr>
      </p:pic>
      <p:pic>
        <p:nvPicPr>
          <p:cNvPr id="7"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2650" y="6093297"/>
            <a:ext cx="7886700" cy="455899"/>
          </a:xfrm>
          <a:prstGeom prst="rect">
            <a:avLst/>
          </a:prstGeom>
        </p:spPr>
      </p:pic>
    </p:spTree>
    <p:extLst>
      <p:ext uri="{BB962C8B-B14F-4D97-AF65-F5344CB8AC3E}">
        <p14:creationId xmlns:p14="http://schemas.microsoft.com/office/powerpoint/2010/main" val="388380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200" dirty="0" smtClean="0"/>
              <a:t>Evaluation Summary YTD – </a:t>
            </a:r>
            <a:br>
              <a:rPr lang="en-NZ" sz="3200" dirty="0" smtClean="0"/>
            </a:br>
            <a:r>
              <a:rPr lang="en-NZ" sz="3200" dirty="0" smtClean="0"/>
              <a:t>April to Oct 2018….</a:t>
            </a:r>
            <a:endParaRPr lang="en-NZ" sz="3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107" y="582261"/>
            <a:ext cx="2386853" cy="891293"/>
          </a:xfrm>
          <a:prstGeom prst="rect">
            <a:avLst/>
          </a:prstGeom>
        </p:spPr>
      </p:pic>
      <p:pic>
        <p:nvPicPr>
          <p:cNvPr id="7"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2650" y="6093297"/>
            <a:ext cx="7886700" cy="455899"/>
          </a:xfrm>
          <a:prstGeom prst="rect">
            <a:avLst/>
          </a:prstGeom>
        </p:spPr>
      </p:pic>
      <p:graphicFrame>
        <p:nvGraphicFramePr>
          <p:cNvPr id="6" name="Chart 5"/>
          <p:cNvGraphicFramePr/>
          <p:nvPr>
            <p:extLst>
              <p:ext uri="{D42A27DB-BD31-4B8C-83A1-F6EECF244321}">
                <p14:modId xmlns:p14="http://schemas.microsoft.com/office/powerpoint/2010/main" val="3437793945"/>
              </p:ext>
            </p:extLst>
          </p:nvPr>
        </p:nvGraphicFramePr>
        <p:xfrm>
          <a:off x="838200" y="1828800"/>
          <a:ext cx="9201150" cy="41397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25301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200" dirty="0" smtClean="0"/>
              <a:t>Evaluation Summary YTD – </a:t>
            </a:r>
            <a:br>
              <a:rPr lang="en-NZ" sz="3200" dirty="0" smtClean="0"/>
            </a:br>
            <a:r>
              <a:rPr lang="en-NZ" sz="3200" dirty="0" smtClean="0"/>
              <a:t>April to Oct 2018….</a:t>
            </a:r>
            <a:endParaRPr lang="en-NZ" sz="3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107" y="582261"/>
            <a:ext cx="2386853" cy="891293"/>
          </a:xfrm>
          <a:prstGeom prst="rect">
            <a:avLst/>
          </a:prstGeom>
        </p:spPr>
      </p:pic>
      <p:pic>
        <p:nvPicPr>
          <p:cNvPr id="7"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2650" y="6093297"/>
            <a:ext cx="7886700" cy="455899"/>
          </a:xfrm>
          <a:prstGeom prst="rect">
            <a:avLst/>
          </a:prstGeom>
        </p:spPr>
      </p:pic>
      <p:sp>
        <p:nvSpPr>
          <p:cNvPr id="8" name="Content Placeholder 2"/>
          <p:cNvSpPr>
            <a:spLocks noGrp="1"/>
          </p:cNvSpPr>
          <p:nvPr>
            <p:ph idx="1"/>
          </p:nvPr>
        </p:nvSpPr>
        <p:spPr>
          <a:xfrm>
            <a:off x="838200" y="1825625"/>
            <a:ext cx="10515600" cy="4351338"/>
          </a:xfrm>
        </p:spPr>
        <p:txBody>
          <a:bodyPr>
            <a:normAutofit fontScale="92500" lnSpcReduction="20000"/>
          </a:bodyPr>
          <a:lstStyle/>
          <a:p>
            <a:pPr marL="0" indent="0">
              <a:buNone/>
            </a:pPr>
            <a:r>
              <a:rPr lang="en-US" b="1" i="1" dirty="0"/>
              <a:t>Qualitative comments on Training: </a:t>
            </a:r>
            <a:endParaRPr lang="en-NZ" dirty="0"/>
          </a:p>
          <a:p>
            <a:pPr lvl="0"/>
            <a:r>
              <a:rPr lang="en-NZ" dirty="0"/>
              <a:t>Recruits see great value in the sharing of personal experiences, and general appreciation for the training overall.</a:t>
            </a:r>
          </a:p>
          <a:p>
            <a:pPr lvl="0"/>
            <a:r>
              <a:rPr lang="en-NZ" dirty="0"/>
              <a:t>Practical scenario sessions were valued and some felt more application of this would improve learning and emphasis on responding to those experiencing mental distress.</a:t>
            </a:r>
          </a:p>
          <a:p>
            <a:pPr lvl="0"/>
            <a:r>
              <a:rPr lang="en-NZ" dirty="0"/>
              <a:t>Some found the comprehensive detail in the session challenging due to the allotted time (2 hours).</a:t>
            </a:r>
          </a:p>
          <a:p>
            <a:pPr lvl="0"/>
            <a:r>
              <a:rPr lang="en-NZ" dirty="0"/>
              <a:t>Recruits expressed a need for more education on engaging local Services and types of Service, expectation from Service, etc.</a:t>
            </a:r>
          </a:p>
          <a:p>
            <a:pPr lvl="0"/>
            <a:r>
              <a:rPr lang="en-NZ" dirty="0"/>
              <a:t>Facilitators new to the Training programme have improved personable approaches with more experience with the recruits.  </a:t>
            </a:r>
          </a:p>
          <a:p>
            <a:endParaRPr lang="en-NZ" dirty="0"/>
          </a:p>
        </p:txBody>
      </p:sp>
    </p:spTree>
    <p:extLst>
      <p:ext uri="{BB962C8B-B14F-4D97-AF65-F5344CB8AC3E}">
        <p14:creationId xmlns:p14="http://schemas.microsoft.com/office/powerpoint/2010/main" val="19794372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200" dirty="0" smtClean="0"/>
              <a:t>Questions….</a:t>
            </a:r>
            <a:endParaRPr lang="en-NZ"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1801" y="582261"/>
            <a:ext cx="2386853" cy="891293"/>
          </a:xfrm>
          <a:prstGeom prst="rect">
            <a:avLst/>
          </a:prstGeom>
        </p:spPr>
      </p:pic>
      <p:pic>
        <p:nvPicPr>
          <p:cNvPr id="7"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2650" y="6093297"/>
            <a:ext cx="7886700" cy="455899"/>
          </a:xfrm>
          <a:prstGeom prst="rect">
            <a:avLst/>
          </a:prstGeom>
        </p:spPr>
      </p:pic>
      <p:sp>
        <p:nvSpPr>
          <p:cNvPr id="6" name="Rectangle 2"/>
          <p:cNvSpPr>
            <a:spLocks noChangeArrowheads="1"/>
          </p:cNvSpPr>
          <p:nvPr/>
        </p:nvSpPr>
        <p:spPr bwMode="auto">
          <a:xfrm>
            <a:off x="533400" y="158326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sp>
        <p:nvSpPr>
          <p:cNvPr id="5" name="Rectangle 2"/>
          <p:cNvSpPr>
            <a:spLocks noChangeArrowheads="1"/>
          </p:cNvSpPr>
          <p:nvPr/>
        </p:nvSpPr>
        <p:spPr bwMode="auto">
          <a:xfrm>
            <a:off x="533400" y="-538003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sng" strike="noStrike" cap="none" normalizeH="0" baseline="0" smtClean="0">
                <a:ln>
                  <a:noFill/>
                </a:ln>
                <a:solidFill>
                  <a:schemeClr val="tx1"/>
                </a:solidFill>
                <a:effectLst/>
                <a:latin typeface="Arial" panose="020B0604020202020204" pitchFamily="34" charset="0"/>
                <a:ea typeface="Calibri" panose="020F0502020204030204" pitchFamily="34" charset="0"/>
                <a:cs typeface="Calibri" panose="020F0502020204030204" pitchFamily="34" charset="0"/>
              </a:rPr>
              <a:t>Debs Craig</a:t>
            </a:r>
            <a:endParaRPr kumimoji="0" lang="en-NZ" altLang="en-US" sz="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NZ"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ectangle 3"/>
          <p:cNvSpPr>
            <a:spLocks noChangeArrowheads="1"/>
          </p:cNvSpPr>
          <p:nvPr/>
        </p:nvSpPr>
        <p:spPr bwMode="auto">
          <a:xfrm>
            <a:off x="533400" y="-49228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NZ" altLang="en-US" sz="1100" b="0" i="0" u="none" strike="noStrike" cap="none" normalizeH="0" baseline="0" smtClean="0">
                <a:ln>
                  <a:noFill/>
                </a:ln>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I was pleased to take up the opportunity to be a police trainer on mental distress in order to better equip police to apply empathy and understanding towards people experiencing acute mental distress, and hope that the training provides useful guidance on effective communication when involved in a 1M or a 1X callout.</a:t>
            </a:r>
            <a:endParaRPr kumimoji="0" lang="en-NZ" altLang="en-US" sz="800" b="0" i="0" u="none" strike="noStrike" cap="none" normalizeH="0" baseline="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NZ" altLang="en-US" sz="1100" b="0" i="0" u="none" strike="noStrike" cap="none" normalizeH="0" baseline="0" smtClean="0">
                <a:ln>
                  <a:noFill/>
                </a:ln>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A highlight has been the interest by recruits in the trainer’s personal stories of their interaction with the police (a mix of good and not so good experiences). The recruits and trainers really connect when these stories are told.</a:t>
            </a:r>
            <a:endParaRPr kumimoji="0" lang="en-NZ" altLang="en-US" sz="1800" b="0" i="0" u="none" strike="noStrike" cap="none" normalizeH="0" baseline="0" smtClean="0">
              <a:ln>
                <a:noFill/>
              </a:ln>
              <a:solidFill>
                <a:schemeClr val="tx1"/>
              </a:solidFill>
              <a:effectLst/>
              <a:latin typeface="Arial" panose="020B0604020202020204" pitchFamily="34" charset="0"/>
            </a:endParaRPr>
          </a:p>
        </p:txBody>
      </p:sp>
      <p:pic>
        <p:nvPicPr>
          <p:cNvPr id="4103"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070725"/>
            <a:ext cx="1647825" cy="18923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30416" y="4677878"/>
            <a:ext cx="5428649" cy="646331"/>
          </a:xfrm>
          <a:prstGeom prst="rect">
            <a:avLst/>
          </a:prstGeom>
          <a:noFill/>
        </p:spPr>
        <p:txBody>
          <a:bodyPr wrap="square" rtlCol="0">
            <a:spAutoFit/>
          </a:bodyPr>
          <a:lstStyle/>
          <a:p>
            <a:r>
              <a:rPr lang="en-NZ" sz="3600" b="1" dirty="0" smtClean="0"/>
              <a:t>Thank you</a:t>
            </a:r>
            <a:endParaRPr lang="en-NZ" sz="3600" b="1" dirty="0"/>
          </a:p>
        </p:txBody>
      </p:sp>
      <p:sp>
        <p:nvSpPr>
          <p:cNvPr id="9" name="TextBox 8"/>
          <p:cNvSpPr txBox="1"/>
          <p:nvPr/>
        </p:nvSpPr>
        <p:spPr>
          <a:xfrm>
            <a:off x="533400" y="2560320"/>
            <a:ext cx="10820400" cy="523220"/>
          </a:xfrm>
          <a:prstGeom prst="rect">
            <a:avLst/>
          </a:prstGeom>
          <a:noFill/>
        </p:spPr>
        <p:txBody>
          <a:bodyPr wrap="square" rtlCol="0">
            <a:spAutoFit/>
          </a:bodyPr>
          <a:lstStyle/>
          <a:p>
            <a:r>
              <a:rPr lang="en-NZ" sz="2800" b="1" dirty="0" smtClean="0"/>
              <a:t>He waka eke </a:t>
            </a:r>
            <a:r>
              <a:rPr lang="en-NZ" sz="2800" b="1" dirty="0" err="1" smtClean="0"/>
              <a:t>noa</a:t>
            </a:r>
            <a:r>
              <a:rPr lang="en-NZ" sz="2800" b="1" dirty="0" smtClean="0"/>
              <a:t>… </a:t>
            </a:r>
            <a:r>
              <a:rPr lang="en-NZ" sz="2800" dirty="0" smtClean="0"/>
              <a:t>- </a:t>
            </a:r>
            <a:r>
              <a:rPr lang="en-NZ" sz="2800" i="1" dirty="0" smtClean="0"/>
              <a:t>A waka (journey) we are all apart of regardless…</a:t>
            </a:r>
            <a:endParaRPr lang="en-NZ" sz="2800" i="1" dirty="0"/>
          </a:p>
        </p:txBody>
      </p:sp>
    </p:spTree>
    <p:extLst>
      <p:ext uri="{BB962C8B-B14F-4D97-AF65-F5344CB8AC3E}">
        <p14:creationId xmlns:p14="http://schemas.microsoft.com/office/powerpoint/2010/main" val="1948196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sz="3200" b="1" dirty="0"/>
              <a:t>World of Difference </a:t>
            </a:r>
            <a:r>
              <a:rPr lang="en-NZ" sz="3200" b="1" dirty="0" smtClean="0"/>
              <a:t>– </a:t>
            </a:r>
            <a:br>
              <a:rPr lang="en-NZ" sz="3200" b="1" dirty="0" smtClean="0"/>
            </a:br>
            <a:r>
              <a:rPr lang="en-NZ" sz="3200" b="1" dirty="0" smtClean="0"/>
              <a:t>Introducing some of the Facilitator team….</a:t>
            </a:r>
            <a:r>
              <a:rPr lang="en-NZ" sz="3200" b="1" dirty="0"/>
              <a:t/>
            </a:r>
            <a:br>
              <a:rPr lang="en-NZ" sz="3200" b="1" dirty="0"/>
            </a:br>
            <a:endParaRPr lang="en-NZ" sz="32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1801" y="582261"/>
            <a:ext cx="2386853" cy="891293"/>
          </a:xfrm>
          <a:prstGeom prst="rect">
            <a:avLst/>
          </a:prstGeom>
        </p:spPr>
      </p:pic>
      <p:pic>
        <p:nvPicPr>
          <p:cNvPr id="7"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2650" y="6093297"/>
            <a:ext cx="7886700" cy="455899"/>
          </a:xfrm>
          <a:prstGeom prst="rect">
            <a:avLst/>
          </a:prstGeom>
        </p:spPr>
      </p:pic>
      <p:sp>
        <p:nvSpPr>
          <p:cNvPr id="6" name="Rectangle 2"/>
          <p:cNvSpPr>
            <a:spLocks noChangeArrowheads="1"/>
          </p:cNvSpPr>
          <p:nvPr/>
        </p:nvSpPr>
        <p:spPr bwMode="auto">
          <a:xfrm>
            <a:off x="533400" y="158326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pic>
        <p:nvPicPr>
          <p:cNvPr id="2049" name="Picture 6" descr="Scott Savidge P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146" y="1282051"/>
            <a:ext cx="1881504" cy="250943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2262910" y="1464020"/>
            <a:ext cx="5794580" cy="233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rPr>
              <a:t>Scott Savidge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NZ" altLang="en-US" sz="1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NZ"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do this work as part of my recovery and because I believe my experience has value. It's an opportunity to engage with people who will soon be in positions of power, and to remind them of their responsibility to our shared humanity. </a:t>
            </a:r>
            <a:endParaRPr kumimoji="0" lang="en-NZ"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NZ"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highlight of program for me is the positive feedback from participants and the collegiality of my fellow educators. </a:t>
            </a:r>
            <a:endParaRPr kumimoji="0" lang="en-NZ"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NZ"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8"/>
          <p:cNvSpPr>
            <a:spLocks noChangeArrowheads="1"/>
          </p:cNvSpPr>
          <p:nvPr/>
        </p:nvSpPr>
        <p:spPr bwMode="auto">
          <a:xfrm>
            <a:off x="9875003" y="2815272"/>
            <a:ext cx="17650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sng"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Calibri" panose="020F0502020204030204" pitchFamily="34" charset="0"/>
              </a:rPr>
              <a:t>Treena Martin</a:t>
            </a:r>
            <a:endParaRPr kumimoji="0" lang="en-NZ" altLang="en-US"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NZ" altLang="en-US" b="0" i="0" u="none" strike="noStrike" cap="none" normalizeH="0" baseline="0" dirty="0" smtClean="0">
              <a:ln>
                <a:noFill/>
              </a:ln>
              <a:solidFill>
                <a:schemeClr val="tx1"/>
              </a:solidFill>
              <a:effectLst/>
              <a:latin typeface="Arial" panose="020B0604020202020204" pitchFamily="34" charset="0"/>
            </a:endParaRPr>
          </a:p>
        </p:txBody>
      </p:sp>
      <p:pic>
        <p:nvPicPr>
          <p:cNvPr id="2055" name="Picture 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79752" y="3406357"/>
            <a:ext cx="3337994" cy="252171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357127" y="3986054"/>
            <a:ext cx="790266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Hi, my name is Treena Martin. I am very interested in sharing my experiences to facilitate learning around mental health distress. I have been a service user since I was a teenager, and have worked in Mental Health services for twenty years. I feel passionate about influencing attitudes in a positive way.</a:t>
            </a:r>
            <a:endParaRPr kumimoji="0" lang="en-NZ" altLang="en-US" sz="1600" b="0" i="0" u="none" strike="noStrike" cap="none" normalizeH="0" baseline="0" dirty="0" smtClean="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The highlight for me about training others, is when people are given the freedom to ask questions they would not usually have the opportunity to ask.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There are so many myths about living with mental health distress. If we can stand and present our story from a place of recovery, we can give a very powerful message that recovery is possible.</a:t>
            </a:r>
            <a:r>
              <a:rPr kumimoji="0" lang="en-NZ" altLang="en-US" sz="1600" b="0" i="0" u="none" strike="noStrike" cap="none" normalizeH="0" baseline="0" dirty="0" smtClean="0">
                <a:ln>
                  <a:noFill/>
                </a:ln>
                <a:solidFill>
                  <a:schemeClr val="tx1"/>
                </a:solidFill>
                <a:effectLst/>
                <a:cs typeface="Arial" panose="020B0604020202020204" pitchFamily="34" charset="0"/>
              </a:rPr>
              <a:t> </a:t>
            </a:r>
          </a:p>
        </p:txBody>
      </p:sp>
    </p:spTree>
    <p:extLst>
      <p:ext uri="{BB962C8B-B14F-4D97-AF65-F5344CB8AC3E}">
        <p14:creationId xmlns:p14="http://schemas.microsoft.com/office/powerpoint/2010/main" val="2217197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sz="3200" b="1" dirty="0"/>
              <a:t>World of Difference </a:t>
            </a:r>
            <a:r>
              <a:rPr lang="en-NZ" sz="3200" b="1" dirty="0" smtClean="0"/>
              <a:t>– </a:t>
            </a:r>
            <a:br>
              <a:rPr lang="en-NZ" sz="3200" b="1" dirty="0" smtClean="0"/>
            </a:br>
            <a:r>
              <a:rPr lang="en-NZ" sz="3200" b="1" dirty="0" smtClean="0"/>
              <a:t>Introducing some of the Facilitator team….</a:t>
            </a:r>
            <a:r>
              <a:rPr lang="en-NZ" sz="3200" b="1" dirty="0"/>
              <a:t/>
            </a:r>
            <a:br>
              <a:rPr lang="en-NZ" sz="3200" b="1" dirty="0"/>
            </a:br>
            <a:endParaRPr lang="en-NZ" sz="32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1801" y="582261"/>
            <a:ext cx="2386853" cy="891293"/>
          </a:xfrm>
          <a:prstGeom prst="rect">
            <a:avLst/>
          </a:prstGeom>
        </p:spPr>
      </p:pic>
      <p:pic>
        <p:nvPicPr>
          <p:cNvPr id="7"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2650" y="6093297"/>
            <a:ext cx="7886700" cy="455899"/>
          </a:xfrm>
          <a:prstGeom prst="rect">
            <a:avLst/>
          </a:prstGeom>
        </p:spPr>
      </p:pic>
      <p:sp>
        <p:nvSpPr>
          <p:cNvPr id="3" name="Rectangle 2"/>
          <p:cNvSpPr/>
          <p:nvPr/>
        </p:nvSpPr>
        <p:spPr>
          <a:xfrm>
            <a:off x="571501" y="1240020"/>
            <a:ext cx="4624488" cy="3646960"/>
          </a:xfrm>
          <a:prstGeom prst="rect">
            <a:avLst/>
          </a:prstGeom>
        </p:spPr>
        <p:txBody>
          <a:bodyPr wrap="square">
            <a:spAutoFit/>
          </a:bodyPr>
          <a:lstStyle/>
          <a:p>
            <a:pPr>
              <a:lnSpc>
                <a:spcPct val="107000"/>
              </a:lnSpc>
              <a:spcAft>
                <a:spcPts val="800"/>
              </a:spcAft>
            </a:pPr>
            <a:r>
              <a:rPr lang="en-NZ" b="1" dirty="0">
                <a:latin typeface="Calibri" panose="020F0502020204030204" pitchFamily="34" charset="0"/>
                <a:ea typeface="Calibri" panose="020F0502020204030204" pitchFamily="34" charset="0"/>
                <a:cs typeface="Times New Roman" panose="02020603050405020304" pitchFamily="18" charset="0"/>
              </a:rPr>
              <a:t> </a:t>
            </a:r>
            <a:endParaRPr lang="en-NZ"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NZ" b="1" u="sng" dirty="0">
                <a:latin typeface="Calibri" panose="020F0502020204030204" pitchFamily="34" charset="0"/>
                <a:ea typeface="Calibri" panose="020F0502020204030204" pitchFamily="34" charset="0"/>
                <a:cs typeface="Times New Roman" panose="02020603050405020304" pitchFamily="18" charset="0"/>
              </a:rPr>
              <a:t>Suzy Stevens</a:t>
            </a:r>
            <a:endParaRPr lang="en-NZ"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I am a person who has experience of mental distress.  I have been involved in educating the NZ Police recruits on helpful ways to respond to me and others if we need their help.  It is very important to me that they can appreciate what I may be going through.</a:t>
            </a:r>
            <a:endParaRPr lang="en-NZ"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So far it has been great to find that the Police recruits are really receptive to us and keen to do their best and treat us with respect. </a:t>
            </a:r>
            <a:endParaRPr lang="en-NZ"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2"/>
          <p:cNvSpPr>
            <a:spLocks noChangeArrowheads="1"/>
          </p:cNvSpPr>
          <p:nvPr/>
        </p:nvSpPr>
        <p:spPr bwMode="auto">
          <a:xfrm>
            <a:off x="8461196" y="2889391"/>
            <a:ext cx="1380405"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sng" strike="noStrike" cap="none" normalizeH="0" baseline="0" dirty="0" smtClean="0">
                <a:ln>
                  <a:noFill/>
                </a:ln>
                <a:solidFill>
                  <a:srgbClr val="212121"/>
                </a:solidFill>
                <a:effectLst/>
                <a:latin typeface="Arial" panose="020B0604020202020204" pitchFamily="34" charset="0"/>
                <a:ea typeface="Times New Roman" panose="02020603050405020304" pitchFamily="18" charset="0"/>
                <a:cs typeface="Calibri" panose="020F0502020204030204" pitchFamily="34" charset="0"/>
              </a:rPr>
              <a:t>Campbell McRae</a:t>
            </a:r>
            <a:endParaRPr kumimoji="0" lang="en-NZ" altLang="en-US"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NZ"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3073"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7132" y="1375333"/>
            <a:ext cx="2532869" cy="162236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5427132" y="2682337"/>
            <a:ext cx="6167967" cy="30469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NZ" altLang="en-US" sz="1600" b="0" i="0" u="none" strike="noStrike" cap="none" normalizeH="0" baseline="0" dirty="0" smtClean="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I was born in a small farming community in Southland and worked on farms and in shearing gangs after leaving school. From 1992 - 1996 I completed an apprenticeship in carpentry. I have worked as an apple picker in Central Otago, and love back country </a:t>
            </a:r>
            <a:r>
              <a:rPr kumimoji="0" lang="en-NZ" altLang="en-US" sz="1600" b="0" i="0" u="none" strike="noStrike" cap="none" normalizeH="0" baseline="0" dirty="0" err="1" smtClean="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Aotearoa</a:t>
            </a:r>
            <a:r>
              <a:rPr kumimoji="0" lang="en-NZ" altLang="en-US" sz="1600" b="0" i="0" u="none" strike="noStrike" cap="none" normalizeH="0" baseline="0" dirty="0" smtClean="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en-NZ" altLang="en-US" sz="16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NZ" altLang="en-US" sz="1600" b="0" i="0" u="none" strike="noStrike" cap="none" normalizeH="0" baseline="0" dirty="0" smtClean="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From 2012-2014 I completed a Degree in Creative Writing through </a:t>
            </a:r>
            <a:r>
              <a:rPr kumimoji="0" lang="en-NZ" altLang="en-US" sz="1600" b="0" i="0" u="none" strike="noStrike" cap="none" normalizeH="0" baseline="0" dirty="0" err="1" smtClean="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Whitireia</a:t>
            </a:r>
            <a:r>
              <a:rPr kumimoji="0" lang="en-NZ" altLang="en-US" sz="1600" b="0" i="0" u="none" strike="noStrike" cap="none" normalizeH="0" baseline="0" dirty="0" smtClean="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 New Zealand. I am currently working on an untitled collection of poetry, which documents my mental health struggles and recovery.</a:t>
            </a:r>
            <a:endParaRPr kumimoji="0" lang="en-NZ" altLang="en-US" sz="16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NZ" altLang="en-US" sz="1600" b="0" i="0" u="none" strike="noStrike" cap="none" normalizeH="0" baseline="0" dirty="0" smtClean="0">
                <a:ln>
                  <a:noFill/>
                </a:ln>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I don't like the way the New Zealand media portrays mental health issues, and there is still many myths about mental health and recovery. There are many awesome people working in the mental health field, and hopefully together we can change people's perception of mental illness and recovery.</a:t>
            </a:r>
            <a:endParaRPr kumimoji="0" lang="en-NZ" altLang="en-US"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14477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sz="3200" b="1" dirty="0"/>
              <a:t>World of Difference </a:t>
            </a:r>
            <a:r>
              <a:rPr lang="en-NZ" sz="3200" b="1" dirty="0" smtClean="0"/>
              <a:t>– </a:t>
            </a:r>
            <a:br>
              <a:rPr lang="en-NZ" sz="3200" b="1" dirty="0" smtClean="0"/>
            </a:br>
            <a:r>
              <a:rPr lang="en-NZ" sz="3200" b="1" dirty="0" smtClean="0"/>
              <a:t>Introducing some of the Facilitator team….</a:t>
            </a:r>
            <a:r>
              <a:rPr lang="en-NZ" sz="3200" b="1" dirty="0"/>
              <a:t/>
            </a:r>
            <a:br>
              <a:rPr lang="en-NZ" sz="3200" b="1" dirty="0"/>
            </a:br>
            <a:endParaRPr lang="en-NZ" sz="32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1801" y="582261"/>
            <a:ext cx="2386853" cy="891293"/>
          </a:xfrm>
          <a:prstGeom prst="rect">
            <a:avLst/>
          </a:prstGeom>
        </p:spPr>
      </p:pic>
      <p:pic>
        <p:nvPicPr>
          <p:cNvPr id="7"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2650" y="6093297"/>
            <a:ext cx="7886700" cy="455899"/>
          </a:xfrm>
          <a:prstGeom prst="rect">
            <a:avLst/>
          </a:prstGeom>
        </p:spPr>
      </p:pic>
      <p:sp>
        <p:nvSpPr>
          <p:cNvPr id="6" name="Rectangle 2"/>
          <p:cNvSpPr>
            <a:spLocks noChangeArrowheads="1"/>
          </p:cNvSpPr>
          <p:nvPr/>
        </p:nvSpPr>
        <p:spPr bwMode="auto">
          <a:xfrm>
            <a:off x="533400" y="158326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sp>
        <p:nvSpPr>
          <p:cNvPr id="5" name="Rectangle 2"/>
          <p:cNvSpPr>
            <a:spLocks noChangeArrowheads="1"/>
          </p:cNvSpPr>
          <p:nvPr/>
        </p:nvSpPr>
        <p:spPr bwMode="auto">
          <a:xfrm>
            <a:off x="533400" y="-538003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sng" strike="noStrike" cap="none" normalizeH="0" baseline="0" smtClean="0">
                <a:ln>
                  <a:noFill/>
                </a:ln>
                <a:solidFill>
                  <a:schemeClr val="tx1"/>
                </a:solidFill>
                <a:effectLst/>
                <a:latin typeface="Arial" panose="020B0604020202020204" pitchFamily="34" charset="0"/>
                <a:ea typeface="Calibri" panose="020F0502020204030204" pitchFamily="34" charset="0"/>
                <a:cs typeface="Calibri" panose="020F0502020204030204" pitchFamily="34" charset="0"/>
              </a:rPr>
              <a:t>Debs Craig</a:t>
            </a:r>
            <a:endParaRPr kumimoji="0" lang="en-NZ" altLang="en-US" sz="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NZ" altLang="en-US" sz="1800" b="0" i="0" u="none" strike="noStrike" cap="none" normalizeH="0" baseline="0" smtClean="0">
              <a:ln>
                <a:noFill/>
              </a:ln>
              <a:solidFill>
                <a:schemeClr val="tx1"/>
              </a:solidFill>
              <a:effectLst/>
              <a:latin typeface="Arial" panose="020B0604020202020204" pitchFamily="34" charset="0"/>
            </a:endParaRPr>
          </a:p>
        </p:txBody>
      </p:sp>
      <p:pic>
        <p:nvPicPr>
          <p:cNvPr id="4097"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90688"/>
            <a:ext cx="3172616" cy="364331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533400" y="-49228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NZ" altLang="en-US" sz="1100" b="0" i="0" u="none" strike="noStrike" cap="none" normalizeH="0" baseline="0" smtClean="0">
                <a:ln>
                  <a:noFill/>
                </a:ln>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I was pleased to take up the opportunity to be a police trainer on mental distress in order to better equip police to apply empathy and understanding towards people experiencing acute mental distress, and hope that the training provides useful guidance on effective communication when involved in a 1M or a 1X callout.</a:t>
            </a:r>
            <a:endParaRPr kumimoji="0" lang="en-NZ" altLang="en-US" sz="800" b="0" i="0" u="none" strike="noStrike" cap="none" normalizeH="0" baseline="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NZ" altLang="en-US" sz="1100" b="0" i="0" u="none" strike="noStrike" cap="none" normalizeH="0" baseline="0" smtClean="0">
                <a:ln>
                  <a:noFill/>
                </a:ln>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A highlight has been the interest by recruits in the trainer’s personal stories of their interaction with the police (a mix of good and not so good experiences). The recruits and trainers really connect when these stories are told.</a:t>
            </a:r>
            <a:endParaRPr kumimoji="0" lang="en-NZ" altLang="en-US" sz="1800" b="0" i="0" u="none" strike="noStrike" cap="none" normalizeH="0" baseline="0" smtClean="0">
              <a:ln>
                <a:noFill/>
              </a:ln>
              <a:solidFill>
                <a:schemeClr val="tx1"/>
              </a:solidFill>
              <a:effectLst/>
              <a:latin typeface="Arial" panose="020B0604020202020204" pitchFamily="34" charset="0"/>
            </a:endParaRPr>
          </a:p>
        </p:txBody>
      </p:sp>
      <p:sp>
        <p:nvSpPr>
          <p:cNvPr id="14" name="Rectangle 8"/>
          <p:cNvSpPr>
            <a:spLocks noChangeArrowheads="1"/>
          </p:cNvSpPr>
          <p:nvPr/>
        </p:nvSpPr>
        <p:spPr bwMode="auto">
          <a:xfrm>
            <a:off x="3717925" y="1653038"/>
            <a:ext cx="22256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Calibri" panose="020F0502020204030204" pitchFamily="34" charset="0"/>
              </a:rPr>
              <a:t>Debs Craig</a:t>
            </a:r>
            <a:endParaRPr kumimoji="0" lang="en-NZ" altLang="en-US" sz="2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NZ"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15" name="Rectangle 9"/>
          <p:cNvSpPr>
            <a:spLocks noChangeArrowheads="1"/>
          </p:cNvSpPr>
          <p:nvPr/>
        </p:nvSpPr>
        <p:spPr bwMode="auto">
          <a:xfrm>
            <a:off x="3717925" y="2360924"/>
            <a:ext cx="5807075"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NZ" altLang="en-US"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I was pleased to take up the opportunity to be a police trainer on mental distress in order to better equip police to apply empathy and understanding towards people experiencing acute mental distress, and hope that the training provides useful guidance on effective communication when involved in a 1M or a 1X callout.</a:t>
            </a:r>
            <a:endParaRPr kumimoji="0" lang="en-NZ"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NZ" altLang="en-US"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A highlight has been the interest by recruits in the trainer’s personal stories of their interaction with the police (a mix of good and not so good experiences). The recruits and trainers really connect when these stories are told.</a:t>
            </a:r>
            <a:endParaRPr kumimoji="0" lang="en-NZ"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NZ" altLang="en-US"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27546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The programmes</a:t>
            </a:r>
            <a:endParaRPr lang="en-NZ"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107" y="582261"/>
            <a:ext cx="2386853" cy="891293"/>
          </a:xfrm>
          <a:prstGeom prst="rect">
            <a:avLst/>
          </a:prstGeom>
        </p:spPr>
      </p:pic>
      <p:sp>
        <p:nvSpPr>
          <p:cNvPr id="7" name="Rectangle 6"/>
          <p:cNvSpPr/>
          <p:nvPr/>
        </p:nvSpPr>
        <p:spPr>
          <a:xfrm>
            <a:off x="2315580" y="1814100"/>
            <a:ext cx="7690379" cy="4016484"/>
          </a:xfrm>
          <a:prstGeom prst="rect">
            <a:avLst/>
          </a:prstGeom>
        </p:spPr>
        <p:txBody>
          <a:bodyPr wrap="square">
            <a:spAutoFit/>
          </a:bodyPr>
          <a:lstStyle/>
          <a:p>
            <a:pPr>
              <a:spcAft>
                <a:spcPts val="1200"/>
              </a:spcAft>
            </a:pPr>
            <a:r>
              <a:rPr lang="en-US" i="1" dirty="0"/>
              <a:t>1.  Medical students and psychiatric registrars </a:t>
            </a:r>
            <a:r>
              <a:rPr lang="en-US" b="1" i="1" dirty="0" smtClean="0"/>
              <a:t>  </a:t>
            </a:r>
            <a:endParaRPr lang="en-US" b="1" i="1" dirty="0"/>
          </a:p>
          <a:p>
            <a:pPr marL="285750" indent="-285750">
              <a:buFont typeface="Arial" panose="020B0604020202020204" pitchFamily="34" charset="0"/>
              <a:buChar char="•"/>
            </a:pPr>
            <a:r>
              <a:rPr lang="en-US" sz="1600" dirty="0"/>
              <a:t>We have </a:t>
            </a:r>
            <a:r>
              <a:rPr lang="en-GB" sz="1600" dirty="0"/>
              <a:t>developed and extended our programme from that of a service user-led, recovery focused and contact-based education programme to a service user-led, recovery </a:t>
            </a:r>
            <a:r>
              <a:rPr lang="en-GB" sz="1600" b="1" i="1" dirty="0"/>
              <a:t>and human rights focused</a:t>
            </a:r>
            <a:r>
              <a:rPr lang="en-GB" sz="1600" dirty="0"/>
              <a:t>, contact-based education programme</a:t>
            </a:r>
          </a:p>
          <a:p>
            <a:pPr marL="285750" indent="-285750">
              <a:buFont typeface="Arial" panose="020B0604020202020204" pitchFamily="34" charset="0"/>
              <a:buChar char="•"/>
            </a:pPr>
            <a:r>
              <a:rPr lang="en-GB" sz="1600" dirty="0"/>
              <a:t>We have also extended the programme to include </a:t>
            </a:r>
            <a:r>
              <a:rPr lang="en-US" sz="1600" b="1" i="1" dirty="0"/>
              <a:t>1</a:t>
            </a:r>
            <a:r>
              <a:rPr lang="en-US" sz="1600" b="1" i="1" baseline="30000" dirty="0"/>
              <a:t>st</a:t>
            </a:r>
            <a:r>
              <a:rPr lang="en-US" sz="1600" b="1" i="1" dirty="0"/>
              <a:t> and 2</a:t>
            </a:r>
            <a:r>
              <a:rPr lang="en-US" sz="1600" b="1" i="1" baseline="30000" dirty="0"/>
              <a:t>nd </a:t>
            </a:r>
            <a:r>
              <a:rPr lang="en-US" sz="1600" b="1" i="1" dirty="0"/>
              <a:t>stage, and senior psychiatric registrars in addition to 5</a:t>
            </a:r>
            <a:r>
              <a:rPr lang="en-US" sz="1600" b="1" i="1" baseline="30000" dirty="0"/>
              <a:t>th</a:t>
            </a:r>
            <a:r>
              <a:rPr lang="en-US" sz="1600" b="1" i="1" dirty="0"/>
              <a:t> and 6</a:t>
            </a:r>
            <a:r>
              <a:rPr lang="en-US" sz="1600" b="1" i="1" baseline="30000" dirty="0"/>
              <a:t>th</a:t>
            </a:r>
            <a:r>
              <a:rPr lang="en-US" sz="1600" b="1" i="1" dirty="0"/>
              <a:t> year undergraduate students. </a:t>
            </a:r>
            <a:endParaRPr lang="en-NZ" sz="1600" dirty="0"/>
          </a:p>
          <a:p>
            <a:pPr>
              <a:spcAft>
                <a:spcPts val="600"/>
              </a:spcAft>
            </a:pPr>
            <a:endParaRPr lang="en-NZ" dirty="0"/>
          </a:p>
          <a:p>
            <a:pPr>
              <a:spcAft>
                <a:spcPts val="1200"/>
              </a:spcAft>
            </a:pPr>
            <a:r>
              <a:rPr lang="en-NZ" i="1" dirty="0"/>
              <a:t>2.  </a:t>
            </a:r>
            <a:r>
              <a:rPr lang="en-US" i="1" dirty="0"/>
              <a:t>The NZ Police Training </a:t>
            </a:r>
            <a:r>
              <a:rPr lang="en-US" i="1" dirty="0" err="1"/>
              <a:t>Programme</a:t>
            </a:r>
            <a:r>
              <a:rPr lang="en-US" i="1" dirty="0"/>
              <a:t> </a:t>
            </a:r>
            <a:endParaRPr lang="en-US" b="1" i="1" dirty="0"/>
          </a:p>
          <a:p>
            <a:pPr marL="285750" indent="-285750">
              <a:buFont typeface="Arial" panose="020B0604020202020204" pitchFamily="34" charset="0"/>
              <a:buChar char="•"/>
            </a:pPr>
            <a:r>
              <a:rPr lang="en-US" sz="1600" dirty="0"/>
              <a:t>Since 2014 the University of Otago Wellington and Kites have worked with the NZ Police to develop, deliver and evaluate service user-led education in the form of eLearning modules for staff generally and face-to-face workshops for recruits, with the aim being to counter stereotypes, prejudice and discrimination in the Police setting</a:t>
            </a:r>
          </a:p>
          <a:p>
            <a:pPr marL="285750" indent="-285750">
              <a:buFont typeface="Arial" panose="020B0604020202020204" pitchFamily="34" charset="0"/>
              <a:buChar char="•"/>
            </a:pPr>
            <a:r>
              <a:rPr lang="en-US" sz="1600" dirty="0"/>
              <a:t>The </a:t>
            </a:r>
            <a:r>
              <a:rPr lang="en-GB" sz="1600" dirty="0"/>
              <a:t>programme has been revised in response to evaluation completed in 2017 and feedback from the Police. </a:t>
            </a:r>
            <a:endParaRPr lang="en-NZ" sz="1600" dirty="0"/>
          </a:p>
        </p:txBody>
      </p:sp>
      <p:pic>
        <p:nvPicPr>
          <p:cNvPr id="8"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2650" y="6093297"/>
            <a:ext cx="7886700" cy="455899"/>
          </a:xfrm>
          <a:prstGeom prst="rect">
            <a:avLst/>
          </a:prstGeom>
        </p:spPr>
      </p:pic>
    </p:spTree>
    <p:extLst>
      <p:ext uri="{BB962C8B-B14F-4D97-AF65-F5344CB8AC3E}">
        <p14:creationId xmlns:p14="http://schemas.microsoft.com/office/powerpoint/2010/main" val="1965185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The programmes</a:t>
            </a:r>
            <a:endParaRPr lang="en-NZ"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107" y="582261"/>
            <a:ext cx="2386853" cy="891293"/>
          </a:xfrm>
          <a:prstGeom prst="rect">
            <a:avLst/>
          </a:prstGeom>
        </p:spPr>
      </p:pic>
      <p:sp>
        <p:nvSpPr>
          <p:cNvPr id="7" name="Rectangle 6"/>
          <p:cNvSpPr/>
          <p:nvPr/>
        </p:nvSpPr>
        <p:spPr>
          <a:xfrm>
            <a:off x="2315580" y="1814100"/>
            <a:ext cx="7690379" cy="4016484"/>
          </a:xfrm>
          <a:prstGeom prst="rect">
            <a:avLst/>
          </a:prstGeom>
        </p:spPr>
        <p:txBody>
          <a:bodyPr wrap="square">
            <a:spAutoFit/>
          </a:bodyPr>
          <a:lstStyle/>
          <a:p>
            <a:pPr>
              <a:spcAft>
                <a:spcPts val="1200"/>
              </a:spcAft>
            </a:pPr>
            <a:r>
              <a:rPr lang="en-US" i="1" dirty="0"/>
              <a:t>1.  Medical students and psychiatric registrars </a:t>
            </a:r>
            <a:r>
              <a:rPr lang="en-US" b="1" i="1" dirty="0" smtClean="0"/>
              <a:t>  </a:t>
            </a:r>
            <a:endParaRPr lang="en-US" b="1" i="1" dirty="0"/>
          </a:p>
          <a:p>
            <a:pPr marL="285750" indent="-285750">
              <a:buFont typeface="Arial" panose="020B0604020202020204" pitchFamily="34" charset="0"/>
              <a:buChar char="•"/>
            </a:pPr>
            <a:r>
              <a:rPr lang="en-US" sz="1600" dirty="0"/>
              <a:t>We have </a:t>
            </a:r>
            <a:r>
              <a:rPr lang="en-GB" sz="1600" dirty="0"/>
              <a:t>developed and extended our programme from that of a service user-led, recovery focused and contact-based education programme to a service user-led, recovery </a:t>
            </a:r>
            <a:r>
              <a:rPr lang="en-GB" sz="1600" b="1" i="1" dirty="0"/>
              <a:t>and human rights focused</a:t>
            </a:r>
            <a:r>
              <a:rPr lang="en-GB" sz="1600" dirty="0"/>
              <a:t>, contact-based education programme</a:t>
            </a:r>
          </a:p>
          <a:p>
            <a:pPr marL="285750" indent="-285750">
              <a:buFont typeface="Arial" panose="020B0604020202020204" pitchFamily="34" charset="0"/>
              <a:buChar char="•"/>
            </a:pPr>
            <a:r>
              <a:rPr lang="en-GB" sz="1600" dirty="0"/>
              <a:t>We have also extended the programme to include </a:t>
            </a:r>
            <a:r>
              <a:rPr lang="en-US" sz="1600" b="1" i="1" dirty="0"/>
              <a:t>1</a:t>
            </a:r>
            <a:r>
              <a:rPr lang="en-US" sz="1600" b="1" i="1" baseline="30000" dirty="0"/>
              <a:t>st</a:t>
            </a:r>
            <a:r>
              <a:rPr lang="en-US" sz="1600" b="1" i="1" dirty="0"/>
              <a:t> and 2</a:t>
            </a:r>
            <a:r>
              <a:rPr lang="en-US" sz="1600" b="1" i="1" baseline="30000" dirty="0"/>
              <a:t>nd </a:t>
            </a:r>
            <a:r>
              <a:rPr lang="en-US" sz="1600" b="1" i="1" dirty="0"/>
              <a:t>stage, and senior psychiatric registrars in addition to 5</a:t>
            </a:r>
            <a:r>
              <a:rPr lang="en-US" sz="1600" b="1" i="1" baseline="30000" dirty="0"/>
              <a:t>th</a:t>
            </a:r>
            <a:r>
              <a:rPr lang="en-US" sz="1600" b="1" i="1" dirty="0"/>
              <a:t> and 6</a:t>
            </a:r>
            <a:r>
              <a:rPr lang="en-US" sz="1600" b="1" i="1" baseline="30000" dirty="0"/>
              <a:t>th</a:t>
            </a:r>
            <a:r>
              <a:rPr lang="en-US" sz="1600" b="1" i="1" dirty="0"/>
              <a:t> year undergraduate students. </a:t>
            </a:r>
            <a:endParaRPr lang="en-NZ" sz="1600" dirty="0"/>
          </a:p>
          <a:p>
            <a:pPr>
              <a:spcAft>
                <a:spcPts val="600"/>
              </a:spcAft>
            </a:pPr>
            <a:endParaRPr lang="en-NZ" dirty="0"/>
          </a:p>
          <a:p>
            <a:pPr>
              <a:spcAft>
                <a:spcPts val="1200"/>
              </a:spcAft>
            </a:pPr>
            <a:r>
              <a:rPr lang="en-NZ" i="1" dirty="0"/>
              <a:t>2.  </a:t>
            </a:r>
            <a:r>
              <a:rPr lang="en-US" b="1" i="1" dirty="0">
                <a:solidFill>
                  <a:srgbClr val="FF0000"/>
                </a:solidFill>
              </a:rPr>
              <a:t>The NZ </a:t>
            </a:r>
            <a:r>
              <a:rPr lang="en-US" b="1" i="1" dirty="0" smtClean="0">
                <a:solidFill>
                  <a:srgbClr val="FF0000"/>
                </a:solidFill>
              </a:rPr>
              <a:t>Police Training </a:t>
            </a:r>
            <a:r>
              <a:rPr lang="en-US" b="1" i="1" dirty="0" err="1" smtClean="0">
                <a:solidFill>
                  <a:srgbClr val="FF0000"/>
                </a:solidFill>
              </a:rPr>
              <a:t>Programme</a:t>
            </a:r>
            <a:r>
              <a:rPr lang="en-US" b="1" i="1" dirty="0" smtClean="0">
                <a:solidFill>
                  <a:srgbClr val="FF0000"/>
                </a:solidFill>
              </a:rPr>
              <a:t> </a:t>
            </a:r>
            <a:endParaRPr lang="en-US" b="1" i="1" dirty="0">
              <a:solidFill>
                <a:srgbClr val="FF0000"/>
              </a:solidFill>
            </a:endParaRPr>
          </a:p>
          <a:p>
            <a:pPr marL="285750" indent="-285750">
              <a:buFont typeface="Arial" panose="020B0604020202020204" pitchFamily="34" charset="0"/>
              <a:buChar char="•"/>
            </a:pPr>
            <a:r>
              <a:rPr lang="en-US" sz="1600" dirty="0"/>
              <a:t>Since 2014 the University of Otago Wellington and Kites have worked with the NZ Police to develop, deliver and evaluate service user-led education in the form of eLearning modules for staff generally and face-to-face workshops for recruits, with the aim being to counter stereotypes, prejudice and discrimination in the Police setting</a:t>
            </a:r>
          </a:p>
          <a:p>
            <a:pPr marL="285750" indent="-285750">
              <a:buFont typeface="Arial" panose="020B0604020202020204" pitchFamily="34" charset="0"/>
              <a:buChar char="•"/>
            </a:pPr>
            <a:r>
              <a:rPr lang="en-US" sz="1600" dirty="0"/>
              <a:t>The </a:t>
            </a:r>
            <a:r>
              <a:rPr lang="en-GB" sz="1600" dirty="0"/>
              <a:t>programme has been revised in response to evaluation completed in 2017 and feedback from the Police. </a:t>
            </a:r>
            <a:endParaRPr lang="en-NZ" sz="1600" dirty="0"/>
          </a:p>
        </p:txBody>
      </p:sp>
      <p:pic>
        <p:nvPicPr>
          <p:cNvPr id="8"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2650" y="6093297"/>
            <a:ext cx="7886700" cy="455899"/>
          </a:xfrm>
          <a:prstGeom prst="rect">
            <a:avLst/>
          </a:prstGeom>
        </p:spPr>
      </p:pic>
    </p:spTree>
    <p:extLst>
      <p:ext uri="{BB962C8B-B14F-4D97-AF65-F5344CB8AC3E}">
        <p14:creationId xmlns:p14="http://schemas.microsoft.com/office/powerpoint/2010/main" val="1963238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200" dirty="0"/>
              <a:t>2. </a:t>
            </a:r>
            <a:r>
              <a:rPr lang="en-NZ" sz="3200" b="1" dirty="0"/>
              <a:t>The NZ Police </a:t>
            </a:r>
            <a:br>
              <a:rPr lang="en-NZ" sz="3200" b="1" dirty="0"/>
            </a:br>
            <a:r>
              <a:rPr lang="en-NZ" sz="3200" b="1" dirty="0"/>
              <a:t>     education programme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107" y="582261"/>
            <a:ext cx="2386853" cy="891293"/>
          </a:xfrm>
          <a:prstGeom prst="rect">
            <a:avLst/>
          </a:prstGeom>
        </p:spPr>
      </p:pic>
      <p:sp>
        <p:nvSpPr>
          <p:cNvPr id="3" name="Rectangle 2"/>
          <p:cNvSpPr/>
          <p:nvPr/>
        </p:nvSpPr>
        <p:spPr>
          <a:xfrm>
            <a:off x="1180407" y="1662748"/>
            <a:ext cx="9027172" cy="1231106"/>
          </a:xfrm>
          <a:prstGeom prst="rect">
            <a:avLst/>
          </a:prstGeom>
        </p:spPr>
        <p:txBody>
          <a:bodyPr wrap="square">
            <a:spAutoFit/>
          </a:bodyPr>
          <a:lstStyle/>
          <a:p>
            <a:pPr>
              <a:spcAft>
                <a:spcPts val="1200"/>
              </a:spcAft>
            </a:pPr>
            <a:endParaRPr lang="en-NZ" b="1" u="sng" dirty="0"/>
          </a:p>
          <a:p>
            <a:pPr>
              <a:spcAft>
                <a:spcPts val="1200"/>
              </a:spcAft>
            </a:pPr>
            <a:endParaRPr lang="en-NZ" b="1" u="sng" dirty="0"/>
          </a:p>
          <a:p>
            <a:pPr>
              <a:spcAft>
                <a:spcPts val="1200"/>
              </a:spcAft>
            </a:pPr>
            <a:endParaRPr lang="en-NZ" dirty="0"/>
          </a:p>
        </p:txBody>
      </p:sp>
      <p:pic>
        <p:nvPicPr>
          <p:cNvPr id="7"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2650" y="6093297"/>
            <a:ext cx="7886700" cy="455899"/>
          </a:xfrm>
          <a:prstGeom prst="rect">
            <a:avLst/>
          </a:prstGeom>
        </p:spPr>
      </p:pic>
      <p:pic>
        <p:nvPicPr>
          <p:cNvPr id="6" name="Chart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7139" y="1662748"/>
            <a:ext cx="8222211" cy="4999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5216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036424" y="4938820"/>
            <a:ext cx="3155576" cy="1919180"/>
          </a:xfrm>
          <a:prstGeom prst="rect">
            <a:avLst/>
          </a:prstGeom>
        </p:spPr>
      </p:pic>
      <p:sp>
        <p:nvSpPr>
          <p:cNvPr id="3" name="Title 1"/>
          <p:cNvSpPr txBox="1">
            <a:spLocks/>
          </p:cNvSpPr>
          <p:nvPr/>
        </p:nvSpPr>
        <p:spPr>
          <a:xfrm>
            <a:off x="913775" y="618517"/>
            <a:ext cx="10364451" cy="779977"/>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b="1" dirty="0" smtClean="0"/>
              <a:t>The STATS overview</a:t>
            </a:r>
            <a:endParaRPr lang="en-US" b="1" dirty="0"/>
          </a:p>
        </p:txBody>
      </p:sp>
      <p:sp>
        <p:nvSpPr>
          <p:cNvPr id="4" name="Content Placeholder 2"/>
          <p:cNvSpPr txBox="1">
            <a:spLocks/>
          </p:cNvSpPr>
          <p:nvPr/>
        </p:nvSpPr>
        <p:spPr>
          <a:xfrm>
            <a:off x="898934" y="1237987"/>
            <a:ext cx="10394132" cy="5456195"/>
          </a:xfrm>
          <a:prstGeom prst="rect">
            <a:avLst/>
          </a:prstGeom>
        </p:spPr>
        <p:txBody>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US" b="1" dirty="0"/>
              <a:t>35,803 combined 1M &amp; 1X </a:t>
            </a:r>
            <a:r>
              <a:rPr lang="en-US" b="1" dirty="0" smtClean="0"/>
              <a:t>events in 2017 (NOTE</a:t>
            </a:r>
            <a:r>
              <a:rPr lang="en-US" b="1" dirty="0"/>
              <a:t>: </a:t>
            </a:r>
            <a:r>
              <a:rPr lang="en-US" cap="none" dirty="0" smtClean="0"/>
              <a:t>This is the number of events </a:t>
            </a:r>
            <a:r>
              <a:rPr lang="en-US" b="1" cap="none" dirty="0" smtClean="0"/>
              <a:t>attended</a:t>
            </a:r>
            <a:r>
              <a:rPr lang="en-US" cap="none" dirty="0" smtClean="0"/>
              <a:t> by police, and does not include calls</a:t>
            </a:r>
            <a:r>
              <a:rPr lang="en-US" dirty="0" smtClean="0"/>
              <a:t>.)</a:t>
            </a:r>
            <a:r>
              <a:rPr lang="en-US" dirty="0"/>
              <a:t>  </a:t>
            </a:r>
            <a:endParaRPr lang="en-US" dirty="0" smtClean="0"/>
          </a:p>
          <a:p>
            <a:pPr lvl="1"/>
            <a:r>
              <a:rPr lang="en-US" sz="2000" b="1" dirty="0" smtClean="0"/>
              <a:t>1M </a:t>
            </a:r>
            <a:r>
              <a:rPr lang="en-US" sz="2000" b="1" dirty="0"/>
              <a:t>= </a:t>
            </a:r>
            <a:r>
              <a:rPr lang="en-US" sz="2000" dirty="0"/>
              <a:t>Mental health related attendances.</a:t>
            </a:r>
          </a:p>
          <a:p>
            <a:pPr lvl="1"/>
            <a:r>
              <a:rPr lang="en-US" sz="2000" b="1" dirty="0"/>
              <a:t>1X </a:t>
            </a:r>
            <a:r>
              <a:rPr lang="en-US" sz="2000" dirty="0"/>
              <a:t> = </a:t>
            </a:r>
            <a:r>
              <a:rPr lang="en-US" sz="2000" dirty="0" smtClean="0"/>
              <a:t>suicide-related </a:t>
            </a:r>
            <a:r>
              <a:rPr lang="en-US" sz="2000" dirty="0"/>
              <a:t>attendances. </a:t>
            </a:r>
          </a:p>
          <a:p>
            <a:r>
              <a:rPr lang="en-US" dirty="0"/>
              <a:t>In 2017 this equates to </a:t>
            </a:r>
            <a:r>
              <a:rPr lang="en-US" b="1" dirty="0"/>
              <a:t>98 events every 24 hours - </a:t>
            </a:r>
            <a:r>
              <a:rPr lang="en-US" dirty="0"/>
              <a:t>and this is climbing every </a:t>
            </a:r>
            <a:r>
              <a:rPr lang="en-US" dirty="0" smtClean="0"/>
              <a:t>year.</a:t>
            </a:r>
          </a:p>
          <a:p>
            <a:r>
              <a:rPr lang="en-US" dirty="0" smtClean="0"/>
              <a:t>This is Forecast </a:t>
            </a:r>
            <a:r>
              <a:rPr lang="en-US" dirty="0"/>
              <a:t>to be around </a:t>
            </a:r>
            <a:r>
              <a:rPr lang="en-US" b="1" dirty="0"/>
              <a:t>120 </a:t>
            </a:r>
            <a:r>
              <a:rPr lang="en-US" b="1" dirty="0" smtClean="0"/>
              <a:t>every 24 hours </a:t>
            </a:r>
            <a:r>
              <a:rPr lang="en-US" dirty="0" smtClean="0"/>
              <a:t>by 2019.</a:t>
            </a:r>
            <a:endParaRPr lang="en-US" dirty="0"/>
          </a:p>
          <a:p>
            <a:r>
              <a:rPr lang="en-NZ" b="1" dirty="0"/>
              <a:t>Nationwide this takes up an average of 274 hours of staff time every day.</a:t>
            </a:r>
            <a:endParaRPr lang="en-US" b="1" dirty="0"/>
          </a:p>
          <a:p>
            <a:r>
              <a:rPr lang="en-US" b="1" dirty="0"/>
              <a:t>In 77% of these events  Police will be the ONLY agency on scene. </a:t>
            </a:r>
            <a:r>
              <a:rPr lang="en-US" dirty="0" smtClean="0"/>
              <a:t>(</a:t>
            </a:r>
            <a:r>
              <a:rPr lang="en-US" cap="none" dirty="0" smtClean="0"/>
              <a:t>This % does not include 1X data at this time).</a:t>
            </a:r>
            <a:endParaRPr lang="en-US" dirty="0"/>
          </a:p>
          <a:p>
            <a:endParaRPr lang="en-US" dirty="0"/>
          </a:p>
        </p:txBody>
      </p:sp>
    </p:spTree>
    <p:extLst>
      <p:ext uri="{BB962C8B-B14F-4D97-AF65-F5344CB8AC3E}">
        <p14:creationId xmlns:p14="http://schemas.microsoft.com/office/powerpoint/2010/main" val="3182401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1713</Words>
  <Application>Microsoft Office PowerPoint</Application>
  <PresentationFormat>Widescreen</PresentationFormat>
  <Paragraphs>140</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PowerPoint Presentation</vt:lpstr>
      <vt:lpstr>World of Difference  Service user research group</vt:lpstr>
      <vt:lpstr>World of Difference –  Introducing some of the Facilitator team…. </vt:lpstr>
      <vt:lpstr>World of Difference –  Introducing some of the Facilitator team…. </vt:lpstr>
      <vt:lpstr>World of Difference –  Introducing some of the Facilitator team…. </vt:lpstr>
      <vt:lpstr>The programmes</vt:lpstr>
      <vt:lpstr>The programmes</vt:lpstr>
      <vt:lpstr>2. The NZ Police       education programme</vt:lpstr>
      <vt:lpstr>PowerPoint Presentation</vt:lpstr>
      <vt:lpstr>The NZ Police       education programme</vt:lpstr>
      <vt:lpstr>The NZ Police       education programme</vt:lpstr>
      <vt:lpstr>Cultural considerations</vt:lpstr>
      <vt:lpstr>Cultural considerations</vt:lpstr>
      <vt:lpstr>Evaluation Summary YTD –  April to Oct 2018….</vt:lpstr>
      <vt:lpstr>Evaluation Summary YTD –  April to Oct 2018….</vt:lpstr>
      <vt:lpstr>Evaluation Summary YTD –  April to Oct 2018….</vt:lpstr>
      <vt:lpstr>Evaluation Summary YTD –  April to Oct 2018….</vt:lpstr>
      <vt:lpstr>Evaluation Summary YTD –  April to Oct 2018….</vt:lpstr>
      <vt:lpstr>Evaluation Summary YTD –  April to Oct 2018….</vt:lpstr>
      <vt:lpstr>Evaluation Summary YTD –  April to Oct 2018….</vt:lpstr>
      <vt:lpstr>Evaluation Summary YTD –  April to Oct 2018….</vt:lpstr>
      <vt:lpstr>Questions….</vt:lpstr>
    </vt:vector>
  </TitlesOfParts>
  <Company>University of Otago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Tumoana</dc:creator>
  <cp:lastModifiedBy>Jeremy Tumoana</cp:lastModifiedBy>
  <cp:revision>20</cp:revision>
  <dcterms:created xsi:type="dcterms:W3CDTF">2018-11-12T04:31:40Z</dcterms:created>
  <dcterms:modified xsi:type="dcterms:W3CDTF">2018-11-20T20:39:22Z</dcterms:modified>
</cp:coreProperties>
</file>