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5"/>
  </p:notesMasterIdLst>
  <p:sldIdLst>
    <p:sldId id="297" r:id="rId3"/>
    <p:sldId id="318" r:id="rId4"/>
    <p:sldId id="299" r:id="rId5"/>
    <p:sldId id="321" r:id="rId6"/>
    <p:sldId id="315" r:id="rId7"/>
    <p:sldId id="316" r:id="rId8"/>
    <p:sldId id="281" r:id="rId9"/>
    <p:sldId id="312" r:id="rId10"/>
    <p:sldId id="311" r:id="rId11"/>
    <p:sldId id="308" r:id="rId12"/>
    <p:sldId id="284" r:id="rId13"/>
    <p:sldId id="285" r:id="rId14"/>
    <p:sldId id="286" r:id="rId15"/>
    <p:sldId id="287" r:id="rId16"/>
    <p:sldId id="309" r:id="rId17"/>
    <p:sldId id="302" r:id="rId18"/>
    <p:sldId id="317" r:id="rId19"/>
    <p:sldId id="306" r:id="rId20"/>
    <p:sldId id="310" r:id="rId21"/>
    <p:sldId id="320" r:id="rId22"/>
    <p:sldId id="31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74" d="100"/>
          <a:sy n="74" d="100"/>
        </p:scale>
        <p:origin x="90" y="10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B8463-EC0D-46AB-834F-39CED6005EE7}" type="datetimeFigureOut">
              <a:rPr lang="en-AU" smtClean="0"/>
              <a:t>5/09/2016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0E87-C71F-437C-BC37-488B06CBD593}" type="slidenum">
              <a:rPr lang="en-AU" smtClean="0"/>
              <a:t>‹#›</a:t>
            </a:fld>
            <a:endParaRPr lang="en-AU"/>
          </a:p>
        </p:txBody>
      </p:sp>
    </p:spTree>
    <p:extLst>
      <p:ext uri="{BB962C8B-B14F-4D97-AF65-F5344CB8AC3E}">
        <p14:creationId xmlns:p14="http://schemas.microsoft.com/office/powerpoint/2010/main" val="426111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800" dirty="0" smtClean="0"/>
              <a:t>Non-familial kinship care </a:t>
            </a:r>
            <a:r>
              <a:rPr lang="en-AU" sz="800" dirty="0" err="1" smtClean="0"/>
              <a:t>care</a:t>
            </a:r>
            <a:r>
              <a:rPr lang="en-AU" sz="800" dirty="0" smtClean="0"/>
              <a:t> bundled in with grandparent care with little consideration to how different it might be.</a:t>
            </a:r>
            <a:endParaRPr lang="en-AU" sz="800" dirty="0"/>
          </a:p>
        </p:txBody>
      </p:sp>
      <p:sp>
        <p:nvSpPr>
          <p:cNvPr id="4" name="Slide Number Placeholder 3"/>
          <p:cNvSpPr>
            <a:spLocks noGrp="1"/>
          </p:cNvSpPr>
          <p:nvPr>
            <p:ph type="sldNum" sz="quarter" idx="10"/>
          </p:nvPr>
        </p:nvSpPr>
        <p:spPr/>
        <p:txBody>
          <a:bodyPr/>
          <a:lstStyle/>
          <a:p>
            <a:fld id="{247CE90E-B12F-4247-987B-B66C042B8439}" type="slidenum">
              <a:rPr lang="en-AU" smtClean="0"/>
              <a:t>4</a:t>
            </a:fld>
            <a:endParaRPr lang="en-AU"/>
          </a:p>
        </p:txBody>
      </p:sp>
    </p:spTree>
    <p:extLst>
      <p:ext uri="{BB962C8B-B14F-4D97-AF65-F5344CB8AC3E}">
        <p14:creationId xmlns:p14="http://schemas.microsoft.com/office/powerpoint/2010/main" val="2495931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45E0F0-2DBA-433F-B1E7-765EF44F1795}" type="datetimeFigureOut">
              <a:rPr lang="en-AU" smtClean="0"/>
              <a:pPr/>
              <a:t>5/09/2016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D97FA8-E4DA-4071-A90B-1FF7A8FA8CE9}" type="slidenum">
              <a:rPr lang="en-AU" smtClean="0"/>
              <a:pPr/>
              <a:t>‹#›</a:t>
            </a:fld>
            <a:endParaRPr lang="en-AU"/>
          </a:p>
        </p:txBody>
      </p:sp>
    </p:spTree>
    <p:extLst>
      <p:ext uri="{BB962C8B-B14F-4D97-AF65-F5344CB8AC3E}">
        <p14:creationId xmlns:p14="http://schemas.microsoft.com/office/powerpoint/2010/main" val="195821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14329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40321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45E0F0-2DBA-433F-B1E7-765EF44F1795}" type="datetimeFigureOut">
              <a:rPr lang="en-AU" smtClean="0"/>
              <a:pPr/>
              <a:t>5/09/2016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D97FA8-E4DA-4071-A90B-1FF7A8FA8CE9}" type="slidenum">
              <a:rPr lang="en-AU" smtClean="0"/>
              <a:pPr/>
              <a:t>‹#›</a:t>
            </a:fld>
            <a:endParaRPr lang="en-AU"/>
          </a:p>
        </p:txBody>
      </p:sp>
    </p:spTree>
    <p:extLst>
      <p:ext uri="{BB962C8B-B14F-4D97-AF65-F5344CB8AC3E}">
        <p14:creationId xmlns:p14="http://schemas.microsoft.com/office/powerpoint/2010/main" val="131926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4691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5" name="Footer Placeholder 4"/>
          <p:cNvSpPr>
            <a:spLocks noGrp="1"/>
          </p:cNvSpPr>
          <p:nvPr>
            <p:ph type="ftr" sz="quarter" idx="11"/>
          </p:nvPr>
        </p:nvSpPr>
        <p:spPr/>
        <p:txBody>
          <a:bodyPr/>
          <a:lstStyle>
            <a:extLst/>
          </a:lstStyle>
          <a:p>
            <a:endParaRPr lang="en-AU">
              <a:solidFill>
                <a:prstClr val="white"/>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40355411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6" name="Footer Placeholder 5"/>
          <p:cNvSpPr>
            <a:spLocks noGrp="1"/>
          </p:cNvSpPr>
          <p:nvPr>
            <p:ph type="ftr" sz="quarter" idx="11"/>
          </p:nvPr>
        </p:nvSpPr>
        <p:spPr/>
        <p:txBody>
          <a:bodyPr/>
          <a:lstStyle>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474314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8" name="Footer Placeholder 7"/>
          <p:cNvSpPr>
            <a:spLocks noGrp="1"/>
          </p:cNvSpPr>
          <p:nvPr>
            <p:ph type="ftr" sz="quarter" idx="11"/>
          </p:nvPr>
        </p:nvSpPr>
        <p:spPr/>
        <p:txBody>
          <a:bodyPr/>
          <a:lstStyle>
            <a:extLst/>
          </a:lstStyle>
          <a:p>
            <a:endParaRPr lang="en-AU">
              <a:solidFill>
                <a:prstClr val="black"/>
              </a:solidFill>
            </a:endParaRPr>
          </a:p>
        </p:txBody>
      </p:sp>
      <p:sp>
        <p:nvSpPr>
          <p:cNvPr id="9" name="Slide Number Placeholder 8"/>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3875612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4" name="Footer Placeholder 3"/>
          <p:cNvSpPr>
            <a:spLocks noGrp="1"/>
          </p:cNvSpPr>
          <p:nvPr>
            <p:ph type="ftr" sz="quarter" idx="11"/>
          </p:nvPr>
        </p:nvSpPr>
        <p:spPr/>
        <p:txBody>
          <a:bodyPr/>
          <a:lstStyle>
            <a:extLst/>
          </a:lstStyle>
          <a:p>
            <a:endParaRPr lang="en-AU">
              <a:solidFill>
                <a:prstClr val="white"/>
              </a:solidFill>
            </a:endParaRPr>
          </a:p>
        </p:txBody>
      </p:sp>
      <p:sp>
        <p:nvSpPr>
          <p:cNvPr id="5" name="Slide Number Placeholder 4"/>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2334524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3" name="Footer Placeholder 2"/>
          <p:cNvSpPr>
            <a:spLocks noGrp="1"/>
          </p:cNvSpPr>
          <p:nvPr>
            <p:ph type="ftr" sz="quarter" idx="11"/>
          </p:nvPr>
        </p:nvSpPr>
        <p:spPr/>
        <p:txBody>
          <a:bodyPr/>
          <a:lstStyle>
            <a:extLst/>
          </a:lstStyle>
          <a:p>
            <a:endParaRPr lang="en-AU">
              <a:solidFill>
                <a:prstClr val="black"/>
              </a:solidFill>
            </a:endParaRPr>
          </a:p>
        </p:txBody>
      </p:sp>
      <p:sp>
        <p:nvSpPr>
          <p:cNvPr id="4" name="Slide Number Placeholder 3"/>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265230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6" name="Footer Placeholder 5"/>
          <p:cNvSpPr>
            <a:spLocks noGrp="1"/>
          </p:cNvSpPr>
          <p:nvPr>
            <p:ph type="ftr" sz="quarter" idx="11"/>
          </p:nvPr>
        </p:nvSpPr>
        <p:spPr/>
        <p:txBody>
          <a:bodyPr/>
          <a:lstStyle>
            <a:extLst/>
          </a:lstStyle>
          <a:p>
            <a:endParaRPr lang="en-AU">
              <a:solidFill>
                <a:prstClr val="black"/>
              </a:solidFill>
            </a:endParaRPr>
          </a:p>
        </p:txBody>
      </p:sp>
      <p:sp>
        <p:nvSpPr>
          <p:cNvPr id="7" name="Slide Number Placeholder 6"/>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5249551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7247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D97FA8-E4DA-4071-A90B-1FF7A8FA8CE9}" type="slidenum">
              <a:rPr lang="en-AU" smtClean="0">
                <a:solidFill>
                  <a:prstClr val="white"/>
                </a:solidFill>
              </a:rPr>
              <a:pPr/>
              <a:t>‹#›</a:t>
            </a:fld>
            <a:endParaRPr lang="en-AU">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1372720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83853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5" name="Footer Placeholder 4"/>
          <p:cNvSpPr>
            <a:spLocks noGrp="1"/>
          </p:cNvSpPr>
          <p:nvPr>
            <p:ph type="ftr" sz="quarter" idx="11"/>
          </p:nvPr>
        </p:nvSpPr>
        <p:spPr/>
        <p:txBody>
          <a:bodyPr/>
          <a:lstStyle>
            <a:extLst/>
          </a:lstStyle>
          <a:p>
            <a:endParaRPr lang="en-AU">
              <a:solidFill>
                <a:prstClr val="black"/>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418134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5" name="Footer Placeholder 4"/>
          <p:cNvSpPr>
            <a:spLocks noGrp="1"/>
          </p:cNvSpPr>
          <p:nvPr>
            <p:ph type="ftr" sz="quarter" idx="11"/>
          </p:nvPr>
        </p:nvSpPr>
        <p:spPr/>
        <p:txBody>
          <a:bodyPr/>
          <a:lstStyle>
            <a:extLst/>
          </a:lstStyle>
          <a:p>
            <a:endParaRPr lang="en-AU">
              <a:solidFill>
                <a:prstClr val="white"/>
              </a:solidFill>
            </a:endParaRPr>
          </a:p>
        </p:txBody>
      </p:sp>
      <p:sp>
        <p:nvSpPr>
          <p:cNvPr id="6" name="Slide Number Placeholder 5"/>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5923534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6" name="Footer Placeholder 5"/>
          <p:cNvSpPr>
            <a:spLocks noGrp="1"/>
          </p:cNvSpPr>
          <p:nvPr>
            <p:ph type="ftr" sz="quarter" idx="11"/>
          </p:nvPr>
        </p:nvSpPr>
        <p:spPr/>
        <p:txBody>
          <a:bodyPr/>
          <a:lstStyle>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1510500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8" name="Footer Placeholder 7"/>
          <p:cNvSpPr>
            <a:spLocks noGrp="1"/>
          </p:cNvSpPr>
          <p:nvPr>
            <p:ph type="ftr" sz="quarter" idx="11"/>
          </p:nvPr>
        </p:nvSpPr>
        <p:spPr/>
        <p:txBody>
          <a:bodyPr/>
          <a:lstStyle>
            <a:extLst/>
          </a:lstStyle>
          <a:p>
            <a:endParaRPr lang="en-AU">
              <a:solidFill>
                <a:prstClr val="black"/>
              </a:solidFill>
            </a:endParaRPr>
          </a:p>
        </p:txBody>
      </p:sp>
      <p:sp>
        <p:nvSpPr>
          <p:cNvPr id="9" name="Slide Number Placeholder 8"/>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4087372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4" name="Footer Placeholder 3"/>
          <p:cNvSpPr>
            <a:spLocks noGrp="1"/>
          </p:cNvSpPr>
          <p:nvPr>
            <p:ph type="ftr" sz="quarter" idx="11"/>
          </p:nvPr>
        </p:nvSpPr>
        <p:spPr/>
        <p:txBody>
          <a:bodyPr/>
          <a:lstStyle>
            <a:extLst/>
          </a:lstStyle>
          <a:p>
            <a:endParaRPr lang="en-AU">
              <a:solidFill>
                <a:prstClr val="white"/>
              </a:solidFill>
            </a:endParaRPr>
          </a:p>
        </p:txBody>
      </p:sp>
      <p:sp>
        <p:nvSpPr>
          <p:cNvPr id="5" name="Slide Number Placeholder 4"/>
          <p:cNvSpPr>
            <a:spLocks noGrp="1"/>
          </p:cNvSpPr>
          <p:nvPr>
            <p:ph type="sldNum" sz="quarter" idx="12"/>
          </p:nvPr>
        </p:nvSpPr>
        <p:spPr/>
        <p:txBody>
          <a:bodyPr/>
          <a:lstStyle>
            <a:extLst/>
          </a:lstStyle>
          <a:p>
            <a:fld id="{CDD97FA8-E4DA-4071-A90B-1FF7A8FA8CE9}" type="slidenum">
              <a:rPr lang="en-AU" smtClean="0">
                <a:solidFill>
                  <a:prstClr val="white"/>
                </a:solidFill>
              </a:rPr>
              <a:pPr/>
              <a:t>‹#›</a:t>
            </a:fld>
            <a:endParaRPr lang="en-AU">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5038030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3" name="Footer Placeholder 2"/>
          <p:cNvSpPr>
            <a:spLocks noGrp="1"/>
          </p:cNvSpPr>
          <p:nvPr>
            <p:ph type="ftr" sz="quarter" idx="11"/>
          </p:nvPr>
        </p:nvSpPr>
        <p:spPr/>
        <p:txBody>
          <a:bodyPr/>
          <a:lstStyle>
            <a:extLst/>
          </a:lstStyle>
          <a:p>
            <a:endParaRPr lang="en-AU">
              <a:solidFill>
                <a:prstClr val="black"/>
              </a:solidFill>
            </a:endParaRPr>
          </a:p>
        </p:txBody>
      </p:sp>
      <p:sp>
        <p:nvSpPr>
          <p:cNvPr id="4" name="Slide Number Placeholder 3"/>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8811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6" name="Footer Placeholder 5"/>
          <p:cNvSpPr>
            <a:spLocks noGrp="1"/>
          </p:cNvSpPr>
          <p:nvPr>
            <p:ph type="ftr" sz="quarter" idx="11"/>
          </p:nvPr>
        </p:nvSpPr>
        <p:spPr/>
        <p:txBody>
          <a:bodyPr/>
          <a:lstStyle>
            <a:extLst/>
          </a:lstStyle>
          <a:p>
            <a:endParaRPr lang="en-AU">
              <a:solidFill>
                <a:prstClr val="black"/>
              </a:solidFill>
            </a:endParaRPr>
          </a:p>
        </p:txBody>
      </p:sp>
      <p:sp>
        <p:nvSpPr>
          <p:cNvPr id="7" name="Slide Number Placeholder 6"/>
          <p:cNvSpPr>
            <a:spLocks noGrp="1"/>
          </p:cNvSpPr>
          <p:nvPr>
            <p:ph type="sldNum" sz="quarter" idx="12"/>
          </p:nvPr>
        </p:nvSpPr>
        <p:spPr/>
        <p:txBody>
          <a:bodyPr/>
          <a:lstStyle>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07157652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45E0F0-2DBA-433F-B1E7-765EF44F1795}" type="datetimeFigureOut">
              <a:rPr lang="en-AU" smtClean="0">
                <a:solidFill>
                  <a:prstClr val="white"/>
                </a:solidFill>
              </a:rPr>
              <a:pPr/>
              <a:t>5/09/2016</a:t>
            </a:fld>
            <a:endParaRPr lang="en-AU">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AU">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D97FA8-E4DA-4071-A90B-1FF7A8FA8CE9}" type="slidenum">
              <a:rPr lang="en-AU" smtClean="0">
                <a:solidFill>
                  <a:prstClr val="white"/>
                </a:solidFill>
              </a:rPr>
              <a:pPr/>
              <a:t>‹#›</a:t>
            </a:fld>
            <a:endParaRPr lang="en-AU">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05404838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AU">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989048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345E0F0-2DBA-433F-B1E7-765EF44F1795}" type="datetimeFigureOut">
              <a:rPr lang="en-AU" smtClean="0">
                <a:solidFill>
                  <a:prstClr val="black"/>
                </a:solidFill>
              </a:rPr>
              <a:pPr/>
              <a:t>5/09/2016</a:t>
            </a:fld>
            <a:endParaRPr lang="en-AU">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AU">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DD97FA8-E4DA-4071-A90B-1FF7A8FA8CE9}"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9342813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arentingpink.com/wp-content/uploads/2011/10/stressed-young-mother.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au/url?sa=i&amp;rct=j&amp;q=&amp;esrc=s&amp;source=images&amp;cd=&amp;cad=rja&amp;uact=8&amp;docid=jeyDjIPpTx_DlM&amp;tbnid=9Bba9CGYSh5EZM:&amp;ved=0CAUQjRw&amp;url=http://blog.bestmanandvanlondon.co.uk/3-easy-steps-for-moving-with-small-children/&amp;ei=HLkyU7z0O8m2kAWx-IGADQ&amp;bvm=bv.63738703,d.dGI&amp;psig=AFQjCNHuU66_BDbE4oDpAZKJrs4Er1eQgw&amp;ust=1395919465255540"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mailto:mkiraly@unimelb.edu.au"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au/imgres?q=Aboriginal+family&amp;um=1&amp;hl=en&amp;qscrl=1&amp;rlz=1T4SUNA_enAU294AU338&amp;biw=1199&amp;bih=631&amp;tbm=isch&amp;tbnid=hW2jjfSNqWh6BM:&amp;imgrefurl=http://www.keepthemsafe.nsw.gov.au/v1/supporting_aboriginal_children_and_families&amp;docid=iXPt7EOpkSG3FM&amp;imgurl=http://www.keepthemsafe.nsw.gov.au/__data/assets/image/0006/79107/Aboriginal-Family.jpg&amp;w=250&amp;h=166&amp;ei=sipyUPHsD4XBiQeC54GgDg&amp;zoom=1&amp;iact=hc&amp;vpx=889&amp;vpy=209&amp;dur=7264&amp;hovh=132&amp;hovw=200&amp;tx=131&amp;ty=106&amp;sig=109289736842743440486&amp;page=1&amp;tbnh=99&amp;tbnw=149&amp;start=0&amp;ndsp=21&amp;ved=1t:429,r:5,s:0,i:110"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570" y="1514896"/>
            <a:ext cx="10363200" cy="993767"/>
          </a:xfrm>
        </p:spPr>
        <p:txBody>
          <a:bodyPr>
            <a:normAutofit fontScale="90000"/>
          </a:bodyPr>
          <a:lstStyle/>
          <a:p>
            <a:pPr algn="l">
              <a:spcBef>
                <a:spcPts val="1200"/>
              </a:spcBef>
            </a:pPr>
            <a:r>
              <a:rPr lang="en-US" dirty="0" smtClean="0">
                <a:solidFill>
                  <a:schemeClr val="accent2">
                    <a:lumMod val="50000"/>
                  </a:schemeClr>
                </a:solidFill>
              </a:rPr>
              <a:t/>
            </a:r>
            <a:br>
              <a:rPr lang="en-US" dirty="0" smtClean="0">
                <a:solidFill>
                  <a:schemeClr val="accent2">
                    <a:lumMod val="50000"/>
                  </a:schemeClr>
                </a:solidFill>
              </a:rPr>
            </a:br>
            <a:endParaRPr lang="en-AU" sz="5300" dirty="0"/>
          </a:p>
        </p:txBody>
      </p:sp>
      <p:sp>
        <p:nvSpPr>
          <p:cNvPr id="3" name="Subtitle 2"/>
          <p:cNvSpPr>
            <a:spLocks noGrp="1"/>
          </p:cNvSpPr>
          <p:nvPr>
            <p:ph type="subTitle" idx="1"/>
          </p:nvPr>
        </p:nvSpPr>
        <p:spPr>
          <a:xfrm>
            <a:off x="814570" y="1768592"/>
            <a:ext cx="10363200" cy="1480141"/>
          </a:xfrm>
        </p:spPr>
        <p:txBody>
          <a:bodyPr>
            <a:noAutofit/>
          </a:bodyPr>
          <a:lstStyle/>
          <a:p>
            <a:pPr algn="l"/>
            <a:r>
              <a:rPr lang="en-AU" sz="4700" b="1" dirty="0" smtClean="0">
                <a:solidFill>
                  <a:schemeClr val="accent2">
                    <a:lumMod val="50000"/>
                  </a:schemeClr>
                </a:solidFill>
              </a:rPr>
              <a:t>Young kinship carers in Australia – a hidden group</a:t>
            </a:r>
            <a:endParaRPr lang="en-AU" sz="4700" b="1" dirty="0">
              <a:solidFill>
                <a:schemeClr val="accent2">
                  <a:lumMod val="50000"/>
                </a:schemeClr>
              </a:solidFill>
            </a:endParaRPr>
          </a:p>
        </p:txBody>
      </p:sp>
      <p:pic>
        <p:nvPicPr>
          <p:cNvPr id="4" name="Picture 3" descr="UOM-Pos3D_S_s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54" y="0"/>
            <a:ext cx="1313405" cy="13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80925" y="3493785"/>
            <a:ext cx="4987845" cy="1569660"/>
          </a:xfrm>
          <a:prstGeom prst="rect">
            <a:avLst/>
          </a:prstGeom>
          <a:noFill/>
        </p:spPr>
        <p:txBody>
          <a:bodyPr wrap="square" rtlCol="0">
            <a:spAutoFit/>
          </a:bodyPr>
          <a:lstStyle/>
          <a:p>
            <a:r>
              <a:rPr lang="en-AU" sz="3200" dirty="0" smtClean="0"/>
              <a:t>Meredith Kiraly, PhD</a:t>
            </a:r>
          </a:p>
          <a:p>
            <a:r>
              <a:rPr lang="en-AU" sz="3200" dirty="0" smtClean="0"/>
              <a:t>Research Fellow</a:t>
            </a:r>
          </a:p>
          <a:p>
            <a:r>
              <a:rPr lang="en-AU" sz="3200" dirty="0" smtClean="0"/>
              <a:t>University of Melbourne</a:t>
            </a:r>
            <a:endParaRPr lang="en-AU" sz="3200" dirty="0"/>
          </a:p>
        </p:txBody>
      </p:sp>
      <p:sp>
        <p:nvSpPr>
          <p:cNvPr id="6" name="TextBox 5"/>
          <p:cNvSpPr txBox="1"/>
          <p:nvPr/>
        </p:nvSpPr>
        <p:spPr>
          <a:xfrm>
            <a:off x="605570" y="5803515"/>
            <a:ext cx="10781200" cy="584775"/>
          </a:xfrm>
          <a:prstGeom prst="rect">
            <a:avLst/>
          </a:prstGeom>
          <a:noFill/>
        </p:spPr>
        <p:txBody>
          <a:bodyPr wrap="square" rtlCol="0">
            <a:spAutoFit/>
          </a:bodyPr>
          <a:lstStyle/>
          <a:p>
            <a:r>
              <a:rPr lang="en-AU" sz="3200" dirty="0" smtClean="0"/>
              <a:t>AIFS Conference Melbourne, July 2016</a:t>
            </a:r>
            <a:endParaRPr lang="en-AU" sz="3200" dirty="0"/>
          </a:p>
        </p:txBody>
      </p:sp>
      <p:pic>
        <p:nvPicPr>
          <p:cNvPr id="8194" name="Picture 2" descr="http://www.alcorso.org.au/assets/Screen_shot_2011-06-05_at_4.05.52_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159975"/>
            <a:ext cx="2851150" cy="135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62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736x/22/89/91/228991e15a315d14f3dd63b2ed7d7c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583" y="428264"/>
            <a:ext cx="4879412" cy="5801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7711" y="1354237"/>
            <a:ext cx="4791919" cy="2215991"/>
          </a:xfrm>
          <a:prstGeom prst="rect">
            <a:avLst/>
          </a:prstGeom>
          <a:noFill/>
        </p:spPr>
        <p:txBody>
          <a:bodyPr wrap="square" rtlCol="0">
            <a:spAutoFit/>
          </a:bodyPr>
          <a:lstStyle/>
          <a:p>
            <a:endParaRPr lang="en-AU" dirty="0" smtClean="0"/>
          </a:p>
          <a:p>
            <a:r>
              <a:rPr lang="en-AU" sz="6000" b="1" dirty="0" smtClean="0">
                <a:solidFill>
                  <a:schemeClr val="accent2">
                    <a:lumMod val="50000"/>
                  </a:schemeClr>
                </a:solidFill>
                <a:latin typeface="+mj-lt"/>
              </a:rPr>
              <a:t>Aunt and Uncle</a:t>
            </a:r>
            <a:endParaRPr lang="en-AU" sz="6000" b="1" dirty="0">
              <a:solidFill>
                <a:schemeClr val="accent2">
                  <a:lumMod val="50000"/>
                </a:schemeClr>
              </a:solidFill>
              <a:latin typeface="+mj-lt"/>
            </a:endParaRPr>
          </a:p>
        </p:txBody>
      </p:sp>
    </p:spTree>
    <p:extLst>
      <p:ext uri="{BB962C8B-B14F-4D97-AF65-F5344CB8AC3E}">
        <p14:creationId xmlns:p14="http://schemas.microsoft.com/office/powerpoint/2010/main" val="120588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237" y="1268760"/>
            <a:ext cx="11014215" cy="5400600"/>
          </a:xfrm>
        </p:spPr>
        <p:txBody>
          <a:bodyPr>
            <a:noAutofit/>
          </a:bodyPr>
          <a:lstStyle/>
          <a:p>
            <a:pPr>
              <a:lnSpc>
                <a:spcPct val="120000"/>
              </a:lnSpc>
              <a:spcBef>
                <a:spcPts val="600"/>
              </a:spcBef>
              <a:spcAft>
                <a:spcPts val="1200"/>
              </a:spcAft>
            </a:pPr>
            <a:r>
              <a:rPr lang="en-AU" sz="2800" dirty="0"/>
              <a:t>Anna, 27, studying </a:t>
            </a:r>
            <a:r>
              <a:rPr lang="en-AU" sz="2800" dirty="0" smtClean="0"/>
              <a:t>Teaching – deferred.</a:t>
            </a:r>
            <a:endParaRPr lang="en-AU" sz="2800" dirty="0"/>
          </a:p>
          <a:p>
            <a:pPr>
              <a:lnSpc>
                <a:spcPct val="120000"/>
              </a:lnSpc>
              <a:spcBef>
                <a:spcPts val="600"/>
              </a:spcBef>
              <a:spcAft>
                <a:spcPts val="1200"/>
              </a:spcAft>
            </a:pPr>
            <a:r>
              <a:rPr lang="en-AU" sz="2800" dirty="0"/>
              <a:t>Dave, </a:t>
            </a:r>
            <a:r>
              <a:rPr lang="en-AU" sz="2800" dirty="0" smtClean="0"/>
              <a:t>Welfare Officer; second </a:t>
            </a:r>
            <a:r>
              <a:rPr lang="en-AU" sz="2800" dirty="0"/>
              <a:t>job A</a:t>
            </a:r>
            <a:r>
              <a:rPr lang="en-AU" sz="2800" dirty="0" smtClean="0"/>
              <a:t>mbulance </a:t>
            </a:r>
            <a:r>
              <a:rPr lang="en-AU" sz="2800" dirty="0"/>
              <a:t>S</a:t>
            </a:r>
            <a:r>
              <a:rPr lang="en-AU" sz="2800" dirty="0" smtClean="0"/>
              <a:t>ervice.</a:t>
            </a:r>
            <a:endParaRPr lang="en-AU" sz="2800" dirty="0"/>
          </a:p>
          <a:p>
            <a:pPr>
              <a:lnSpc>
                <a:spcPct val="120000"/>
              </a:lnSpc>
              <a:spcBef>
                <a:spcPts val="600"/>
              </a:spcBef>
              <a:spcAft>
                <a:spcPts val="1200"/>
              </a:spcAft>
            </a:pPr>
            <a:r>
              <a:rPr lang="en-AU" sz="2800" dirty="0" smtClean="0"/>
              <a:t>Two </a:t>
            </a:r>
            <a:r>
              <a:rPr lang="en-AU" sz="2800" dirty="0"/>
              <a:t>children together: </a:t>
            </a:r>
            <a:r>
              <a:rPr lang="en-AU" sz="2800" dirty="0" smtClean="0"/>
              <a:t>Tina, 4, and Rawson, 2</a:t>
            </a:r>
            <a:r>
              <a:rPr lang="en-AU" sz="2800" dirty="0"/>
              <a:t>.</a:t>
            </a:r>
          </a:p>
          <a:p>
            <a:pPr>
              <a:lnSpc>
                <a:spcPct val="120000"/>
              </a:lnSpc>
              <a:spcBef>
                <a:spcPts val="600"/>
              </a:spcBef>
              <a:spcAft>
                <a:spcPts val="1200"/>
              </a:spcAft>
            </a:pPr>
            <a:r>
              <a:rPr lang="en-AU" sz="2800" dirty="0"/>
              <a:t>Niece Tilly, 2, &amp; nephew Jackson, 16 months, </a:t>
            </a:r>
            <a:r>
              <a:rPr lang="en-AU" sz="2800" dirty="0" smtClean="0"/>
              <a:t>                    6</a:t>
            </a:r>
            <a:r>
              <a:rPr lang="en-AU" sz="2800" baseline="30000" dirty="0" smtClean="0"/>
              <a:t>th</a:t>
            </a:r>
            <a:r>
              <a:rPr lang="en-AU" sz="2800" dirty="0" smtClean="0"/>
              <a:t> </a:t>
            </a:r>
            <a:r>
              <a:rPr lang="en-AU" sz="2800" dirty="0"/>
              <a:t>&amp; 7</a:t>
            </a:r>
            <a:r>
              <a:rPr lang="en-AU" sz="2800" baseline="30000" dirty="0"/>
              <a:t>th</a:t>
            </a:r>
            <a:r>
              <a:rPr lang="en-AU" sz="2800" dirty="0"/>
              <a:t> children of Dave’s </a:t>
            </a:r>
            <a:r>
              <a:rPr lang="en-AU" sz="2800" dirty="0" smtClean="0"/>
              <a:t>sister (both </a:t>
            </a:r>
            <a:r>
              <a:rPr lang="en-AU" sz="2800" dirty="0"/>
              <a:t>came as </a:t>
            </a:r>
            <a:r>
              <a:rPr lang="en-AU" sz="2800" dirty="0" smtClean="0"/>
              <a:t>newborns); both with physical health issues/developmental delay.</a:t>
            </a:r>
            <a:endParaRPr lang="en-AU" sz="2800" dirty="0"/>
          </a:p>
          <a:p>
            <a:pPr>
              <a:lnSpc>
                <a:spcPct val="120000"/>
              </a:lnSpc>
              <a:spcBef>
                <a:spcPts val="600"/>
              </a:spcBef>
            </a:pPr>
            <a:r>
              <a:rPr lang="en-AU" sz="2800" dirty="0"/>
              <a:t>Anna’s son Aron, 11, and Dave’s </a:t>
            </a:r>
            <a:r>
              <a:rPr lang="en-AU" sz="2800" dirty="0" smtClean="0"/>
              <a:t>daughter Ellie, </a:t>
            </a:r>
            <a:r>
              <a:rPr lang="en-AU" sz="2800" dirty="0"/>
              <a:t>7, visit.</a:t>
            </a:r>
          </a:p>
          <a:p>
            <a:pPr>
              <a:lnSpc>
                <a:spcPct val="120000"/>
              </a:lnSpc>
              <a:spcBef>
                <a:spcPts val="600"/>
              </a:spcBef>
            </a:pPr>
            <a:r>
              <a:rPr lang="en-AU" sz="2800" dirty="0" smtClean="0"/>
              <a:t>             The 5 </a:t>
            </a:r>
            <a:r>
              <a:rPr lang="en-AU" sz="2800" dirty="0"/>
              <a:t>siblings </a:t>
            </a:r>
            <a:r>
              <a:rPr lang="en-AU" sz="2800" dirty="0" smtClean="0"/>
              <a:t>are in </a:t>
            </a:r>
            <a:r>
              <a:rPr lang="en-AU" sz="2800" dirty="0"/>
              <a:t>other parts of their families.</a:t>
            </a:r>
          </a:p>
        </p:txBody>
      </p:sp>
      <p:sp>
        <p:nvSpPr>
          <p:cNvPr id="3" name="Title 2"/>
          <p:cNvSpPr>
            <a:spLocks noGrp="1"/>
          </p:cNvSpPr>
          <p:nvPr>
            <p:ph type="title"/>
          </p:nvPr>
        </p:nvSpPr>
        <p:spPr>
          <a:xfrm>
            <a:off x="928688" y="274638"/>
            <a:ext cx="9739312" cy="850106"/>
          </a:xfrm>
        </p:spPr>
        <p:txBody>
          <a:bodyPr>
            <a:normAutofit/>
          </a:bodyPr>
          <a:lstStyle/>
          <a:p>
            <a:r>
              <a:rPr lang="en-AU" sz="4400" dirty="0" smtClean="0">
                <a:solidFill>
                  <a:schemeClr val="accent2">
                    <a:lumMod val="50000"/>
                  </a:schemeClr>
                </a:solidFill>
              </a:rPr>
              <a:t>Anna and Dave</a:t>
            </a:r>
            <a:endParaRPr lang="en-AU" sz="4400" dirty="0">
              <a:solidFill>
                <a:schemeClr val="accent2">
                  <a:lumMod val="50000"/>
                </a:schemeClr>
              </a:solidFill>
            </a:endParaRPr>
          </a:p>
        </p:txBody>
      </p:sp>
    </p:spTree>
    <p:extLst>
      <p:ext uri="{BB962C8B-B14F-4D97-AF65-F5344CB8AC3E}">
        <p14:creationId xmlns:p14="http://schemas.microsoft.com/office/powerpoint/2010/main" val="36409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History of Formula Business"/>
          <p:cNvPicPr>
            <a:picLocks noChangeAspect="1" noChangeArrowheads="1"/>
          </p:cNvPicPr>
          <p:nvPr/>
        </p:nvPicPr>
        <p:blipFill rotWithShape="1">
          <a:blip r:embed="rId2">
            <a:extLst>
              <a:ext uri="{28A0092B-C50C-407E-A947-70E740481C1C}">
                <a14:useLocalDpi xmlns:a14="http://schemas.microsoft.com/office/drawing/2010/main" val="0"/>
              </a:ext>
            </a:extLst>
          </a:blip>
          <a:srcRect t="13943" b="24564"/>
          <a:stretch/>
        </p:blipFill>
        <p:spPr bwMode="auto">
          <a:xfrm>
            <a:off x="1205146" y="2021809"/>
            <a:ext cx="4900075" cy="301317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57956" y="421394"/>
            <a:ext cx="8229600" cy="922114"/>
          </a:xfrm>
        </p:spPr>
        <p:txBody>
          <a:bodyPr/>
          <a:lstStyle/>
          <a:p>
            <a:r>
              <a:rPr lang="en-AU" dirty="0" smtClean="0">
                <a:solidFill>
                  <a:schemeClr val="accent2">
                    <a:lumMod val="50000"/>
                  </a:schemeClr>
                </a:solidFill>
              </a:rPr>
              <a:t>‘The hardest things?’</a:t>
            </a:r>
            <a:endParaRPr lang="en-AU" dirty="0">
              <a:solidFill>
                <a:schemeClr val="accent2">
                  <a:lumMod val="50000"/>
                </a:schemeClr>
              </a:solidFill>
            </a:endParaRPr>
          </a:p>
        </p:txBody>
      </p:sp>
      <p:pic>
        <p:nvPicPr>
          <p:cNvPr id="3076" name="Picture 4" descr="http://g01.a.alicdn.com/kf/HTB1xKfLJpXXXXXBXpXXq6xXFXXXO/New-Baby-Training-LABS-Pants-Infants-Nappies-Cloth-Diapers-Reusable-Cotton-Washable-Nappy-Soft-Covers-Mer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171" y="3135650"/>
            <a:ext cx="2186770" cy="21867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g01.a.alicdn.com/kf/HTB1xKfLJpXXXXXBXpXXq6xXFXXXO/New-Baby-Training-LABS-Pants-Infants-Nappies-Cloth-Diapers-Reusable-Cotton-Washable-Nappy-Soft-Covers-Merries.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501804" y="1645982"/>
            <a:ext cx="2170796" cy="21707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g01.a.alicdn.com/kf/HTB1xKfLJpXXXXXBXpXXq6xXFXXXO/New-Baby-Training-LABS-Pants-Infants-Nappies-Cloth-Diapers-Reusable-Cotton-Washable-Nappy-Soft-Covers-Merri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7699" y="4999967"/>
            <a:ext cx="1812121" cy="18121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dc.gov/ncbddd/fasd/images/toddler-walk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94" y="150220"/>
            <a:ext cx="1647958" cy="298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50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700808"/>
            <a:ext cx="10848975" cy="4107912"/>
          </a:xfrm>
        </p:spPr>
        <p:txBody>
          <a:bodyPr>
            <a:normAutofit/>
          </a:bodyPr>
          <a:lstStyle/>
          <a:p>
            <a:endParaRPr lang="en-AU" dirty="0"/>
          </a:p>
        </p:txBody>
      </p:sp>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Social support</a:t>
            </a:r>
            <a:endParaRPr lang="en-AU" sz="4400" dirty="0">
              <a:solidFill>
                <a:schemeClr val="accent2">
                  <a:lumMod val="50000"/>
                </a:schemeClr>
              </a:solidFill>
            </a:endParaRPr>
          </a:p>
        </p:txBody>
      </p:sp>
      <p:pic>
        <p:nvPicPr>
          <p:cNvPr id="3074" name="Picture 2" descr="young woman scratches her head and bites her lip when a phone call confuses 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289" y="1691975"/>
            <a:ext cx="6206145" cy="411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3911" y="1500188"/>
            <a:ext cx="10058400" cy="4570530"/>
          </a:xfrm>
        </p:spPr>
        <p:txBody>
          <a:bodyPr>
            <a:normAutofit/>
          </a:bodyPr>
          <a:lstStyle/>
          <a:p>
            <a:pPr marL="109728" indent="0">
              <a:spcBef>
                <a:spcPts val="0"/>
              </a:spcBef>
              <a:spcAft>
                <a:spcPts val="1800"/>
              </a:spcAft>
              <a:buNone/>
            </a:pPr>
            <a:endParaRPr lang="en-AU" sz="3200" dirty="0"/>
          </a:p>
        </p:txBody>
      </p:sp>
      <p:sp>
        <p:nvSpPr>
          <p:cNvPr id="3" name="Title 2"/>
          <p:cNvSpPr>
            <a:spLocks noGrp="1"/>
          </p:cNvSpPr>
          <p:nvPr>
            <p:ph type="title"/>
          </p:nvPr>
        </p:nvSpPr>
        <p:spPr>
          <a:xfrm>
            <a:off x="953911" y="404665"/>
            <a:ext cx="8839200" cy="875867"/>
          </a:xfrm>
        </p:spPr>
        <p:txBody>
          <a:bodyPr>
            <a:normAutofit/>
          </a:bodyPr>
          <a:lstStyle/>
          <a:p>
            <a:r>
              <a:rPr lang="en-AU" sz="4400" dirty="0" smtClean="0">
                <a:solidFill>
                  <a:schemeClr val="accent2">
                    <a:lumMod val="50000"/>
                  </a:schemeClr>
                </a:solidFill>
              </a:rPr>
              <a:t>Support services lacking…</a:t>
            </a:r>
            <a:endParaRPr lang="en-AU" sz="4400" dirty="0">
              <a:solidFill>
                <a:schemeClr val="accent2">
                  <a:lumMod val="50000"/>
                </a:schemeClr>
              </a:solidFill>
            </a:endParaRPr>
          </a:p>
        </p:txBody>
      </p:sp>
      <p:pic>
        <p:nvPicPr>
          <p:cNvPr id="5" name="Picture 4" descr="http://parentingpink.com/wp-content/uploads/2011/10/stressed-young-mother-300x199.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3570" y="1500188"/>
            <a:ext cx="6237361" cy="4055660"/>
          </a:xfrm>
          <a:prstGeom prst="rect">
            <a:avLst/>
          </a:prstGeom>
          <a:noFill/>
          <a:ln>
            <a:noFill/>
          </a:ln>
        </p:spPr>
      </p:pic>
    </p:spTree>
    <p:extLst>
      <p:ext uri="{BB962C8B-B14F-4D97-AF65-F5344CB8AC3E}">
        <p14:creationId xmlns:p14="http://schemas.microsoft.com/office/powerpoint/2010/main" val="256562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101" y="2083442"/>
            <a:ext cx="9722734" cy="923330"/>
          </a:xfrm>
          <a:prstGeom prst="rect">
            <a:avLst/>
          </a:prstGeom>
          <a:noFill/>
        </p:spPr>
        <p:txBody>
          <a:bodyPr wrap="square" rtlCol="0">
            <a:spAutoFit/>
          </a:bodyPr>
          <a:lstStyle/>
          <a:p>
            <a:r>
              <a:rPr lang="en-AU" sz="5400" b="1" dirty="0" smtClean="0">
                <a:solidFill>
                  <a:schemeClr val="accent2">
                    <a:lumMod val="50000"/>
                  </a:schemeClr>
                </a:solidFill>
                <a:latin typeface="+mj-lt"/>
              </a:rPr>
              <a:t>Elder sister</a:t>
            </a:r>
            <a:endParaRPr lang="en-AU" sz="5400" b="1" dirty="0">
              <a:solidFill>
                <a:schemeClr val="accent2">
                  <a:lumMod val="50000"/>
                </a:schemeClr>
              </a:solidFill>
              <a:latin typeface="+mj-lt"/>
            </a:endParaRPr>
          </a:p>
        </p:txBody>
      </p:sp>
      <p:pic>
        <p:nvPicPr>
          <p:cNvPr id="4" name="Picture 2" descr="Family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696" y="3850469"/>
            <a:ext cx="4467828" cy="275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089" y="1356100"/>
            <a:ext cx="10987086" cy="5501900"/>
          </a:xfrm>
        </p:spPr>
        <p:txBody>
          <a:bodyPr>
            <a:noAutofit/>
          </a:bodyPr>
          <a:lstStyle/>
          <a:p>
            <a:pPr>
              <a:lnSpc>
                <a:spcPct val="120000"/>
              </a:lnSpc>
              <a:spcBef>
                <a:spcPts val="0"/>
              </a:spcBef>
              <a:spcAft>
                <a:spcPts val="600"/>
              </a:spcAft>
            </a:pPr>
            <a:r>
              <a:rPr lang="en-AU" sz="2600" dirty="0"/>
              <a:t>Rosie, 27, </a:t>
            </a:r>
            <a:r>
              <a:rPr lang="en-AU" sz="2600" dirty="0" smtClean="0"/>
              <a:t>interior decorator; </a:t>
            </a:r>
            <a:r>
              <a:rPr lang="en-AU" sz="2600" dirty="0"/>
              <a:t>studying Certificate </a:t>
            </a:r>
            <a:r>
              <a:rPr lang="en-AU" sz="2600" dirty="0" smtClean="0"/>
              <a:t>IV by </a:t>
            </a:r>
            <a:r>
              <a:rPr lang="en-AU" sz="2600" dirty="0"/>
              <a:t>distance education: studies currently on </a:t>
            </a:r>
            <a:r>
              <a:rPr lang="en-AU" sz="2600" dirty="0" smtClean="0"/>
              <a:t>hold.</a:t>
            </a:r>
            <a:endParaRPr lang="en-AU" sz="2600" dirty="0"/>
          </a:p>
          <a:p>
            <a:pPr>
              <a:lnSpc>
                <a:spcPct val="120000"/>
              </a:lnSpc>
              <a:spcBef>
                <a:spcPts val="0"/>
              </a:spcBef>
              <a:spcAft>
                <a:spcPts val="600"/>
              </a:spcAft>
            </a:pPr>
            <a:r>
              <a:rPr lang="en-AU" sz="2600" dirty="0"/>
              <a:t>Damien</a:t>
            </a:r>
            <a:r>
              <a:rPr lang="en-AU" sz="2600" dirty="0" smtClean="0"/>
              <a:t>: </a:t>
            </a:r>
            <a:r>
              <a:rPr lang="en-AU" sz="2600" dirty="0" err="1" smtClean="0"/>
              <a:t>pilates</a:t>
            </a:r>
            <a:r>
              <a:rPr lang="en-AU" sz="2600" dirty="0" smtClean="0"/>
              <a:t> instructor; </a:t>
            </a:r>
            <a:r>
              <a:rPr lang="en-AU" sz="2600" dirty="0"/>
              <a:t>some daytime at home.</a:t>
            </a:r>
          </a:p>
          <a:p>
            <a:pPr>
              <a:lnSpc>
                <a:spcPct val="120000"/>
              </a:lnSpc>
              <a:spcBef>
                <a:spcPts val="0"/>
              </a:spcBef>
              <a:spcAft>
                <a:spcPts val="600"/>
              </a:spcAft>
            </a:pPr>
            <a:r>
              <a:rPr lang="en-AU" sz="2600" dirty="0"/>
              <a:t>Two children:</a:t>
            </a:r>
          </a:p>
          <a:p>
            <a:pPr lvl="1">
              <a:lnSpc>
                <a:spcPct val="120000"/>
              </a:lnSpc>
              <a:spcBef>
                <a:spcPts val="0"/>
              </a:spcBef>
              <a:spcAft>
                <a:spcPts val="600"/>
              </a:spcAft>
            </a:pPr>
            <a:r>
              <a:rPr lang="en-AU" sz="2600" dirty="0" smtClean="0"/>
              <a:t>Ruby, </a:t>
            </a:r>
            <a:r>
              <a:rPr lang="en-AU" sz="2600" dirty="0"/>
              <a:t>10, autistic, disability allowance </a:t>
            </a:r>
          </a:p>
          <a:p>
            <a:pPr lvl="1">
              <a:lnSpc>
                <a:spcPct val="120000"/>
              </a:lnSpc>
              <a:spcBef>
                <a:spcPts val="0"/>
              </a:spcBef>
              <a:spcAft>
                <a:spcPts val="600"/>
              </a:spcAft>
            </a:pPr>
            <a:r>
              <a:rPr lang="en-AU" sz="2600" dirty="0"/>
              <a:t>Jack, 3, </a:t>
            </a:r>
            <a:r>
              <a:rPr lang="en-AU" sz="2600" dirty="0" smtClean="0"/>
              <a:t>asthmatic.</a:t>
            </a:r>
            <a:endParaRPr lang="en-AU" sz="2600" dirty="0"/>
          </a:p>
          <a:p>
            <a:pPr>
              <a:lnSpc>
                <a:spcPct val="120000"/>
              </a:lnSpc>
              <a:spcBef>
                <a:spcPts val="0"/>
              </a:spcBef>
              <a:spcAft>
                <a:spcPts val="600"/>
              </a:spcAft>
            </a:pPr>
            <a:r>
              <a:rPr lang="en-AU" sz="2600" dirty="0"/>
              <a:t>Finn, 10, Rosie’s brother; also cared for brother Tyson, now </a:t>
            </a:r>
            <a:r>
              <a:rPr lang="en-AU" sz="2600" dirty="0" smtClean="0"/>
              <a:t>14, </a:t>
            </a:r>
            <a:r>
              <a:rPr lang="en-AU" sz="2600" dirty="0"/>
              <a:t>before care arrangement broke down.</a:t>
            </a:r>
          </a:p>
          <a:p>
            <a:pPr>
              <a:spcAft>
                <a:spcPts val="600"/>
              </a:spcAft>
            </a:pPr>
            <a:r>
              <a:rPr lang="en-AU" sz="2600" dirty="0"/>
              <a:t> </a:t>
            </a:r>
            <a:r>
              <a:rPr lang="en-AU" sz="2600" dirty="0" smtClean="0"/>
              <a:t>                     Mother </a:t>
            </a:r>
            <a:r>
              <a:rPr lang="en-AU" sz="2600" dirty="0"/>
              <a:t>has bipolar disorder; disturbed behaviour.</a:t>
            </a:r>
          </a:p>
        </p:txBody>
      </p:sp>
      <p:sp>
        <p:nvSpPr>
          <p:cNvPr id="3" name="Title 2"/>
          <p:cNvSpPr>
            <a:spLocks noGrp="1"/>
          </p:cNvSpPr>
          <p:nvPr>
            <p:ph type="title"/>
          </p:nvPr>
        </p:nvSpPr>
        <p:spPr>
          <a:xfrm>
            <a:off x="871538" y="213100"/>
            <a:ext cx="9421614" cy="1143000"/>
          </a:xfrm>
        </p:spPr>
        <p:txBody>
          <a:bodyPr>
            <a:normAutofit/>
          </a:bodyPr>
          <a:lstStyle/>
          <a:p>
            <a:r>
              <a:rPr lang="en-AU" sz="4400" dirty="0" smtClean="0">
                <a:solidFill>
                  <a:schemeClr val="accent2">
                    <a:lumMod val="50000"/>
                  </a:schemeClr>
                </a:solidFill>
              </a:rPr>
              <a:t>Rosie and Damien</a:t>
            </a:r>
            <a:endParaRPr lang="en-AU" sz="4400" dirty="0">
              <a:solidFill>
                <a:schemeClr val="accent2">
                  <a:lumMod val="50000"/>
                </a:schemeClr>
              </a:solidFill>
            </a:endParaRPr>
          </a:p>
        </p:txBody>
      </p:sp>
    </p:spTree>
    <p:extLst>
      <p:ext uri="{BB962C8B-B14F-4D97-AF65-F5344CB8AC3E}">
        <p14:creationId xmlns:p14="http://schemas.microsoft.com/office/powerpoint/2010/main" val="2408951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Supervising mother’s </a:t>
            </a:r>
            <a:r>
              <a:rPr lang="en-AU" sz="4400" dirty="0">
                <a:solidFill>
                  <a:schemeClr val="accent2">
                    <a:lumMod val="50000"/>
                  </a:schemeClr>
                </a:solidFill>
              </a:rPr>
              <a:t>visits…</a:t>
            </a:r>
          </a:p>
        </p:txBody>
      </p:sp>
      <p:pic>
        <p:nvPicPr>
          <p:cNvPr id="4100" name="Picture 4" descr="http://previews.123rf.com/images/atic12/atic121403/atic12140302816/27020507-Closeup-portrait-young-woman-unhappy-student-female-worker-hand-on-forehead-very-upset-sad-disappoin-Stock-Photo.jpg"/>
          <p:cNvPicPr>
            <a:picLocks noGrp="1" noChangeAspect="1" noChangeArrowheads="1"/>
          </p:cNvPicPr>
          <p:nvPr>
            <p:ph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617087" y="1417638"/>
            <a:ext cx="6638081" cy="490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4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0972800" cy="4919471"/>
          </a:xfrm>
        </p:spPr>
        <p:txBody>
          <a:bodyPr>
            <a:normAutofit fontScale="92500" lnSpcReduction="20000"/>
          </a:bodyPr>
          <a:lstStyle/>
          <a:p>
            <a:pPr>
              <a:spcBef>
                <a:spcPts val="1200"/>
              </a:spcBef>
              <a:spcAft>
                <a:spcPts val="1200"/>
              </a:spcAft>
            </a:pPr>
            <a:r>
              <a:rPr lang="en-AU" sz="3500" dirty="0"/>
              <a:t>Census analysis: </a:t>
            </a:r>
            <a:r>
              <a:rPr lang="en-AU" sz="3500" dirty="0" smtClean="0"/>
              <a:t/>
            </a:r>
            <a:br>
              <a:rPr lang="en-AU" sz="3500" dirty="0" smtClean="0"/>
            </a:br>
            <a:r>
              <a:rPr lang="en-AU" sz="3500" dirty="0" smtClean="0"/>
              <a:t>income/employment</a:t>
            </a:r>
            <a:r>
              <a:rPr lang="en-AU" sz="3500" dirty="0"/>
              <a:t>, education, partnering</a:t>
            </a:r>
          </a:p>
          <a:p>
            <a:pPr>
              <a:spcBef>
                <a:spcPts val="1200"/>
              </a:spcBef>
              <a:spcAft>
                <a:spcPts val="1200"/>
              </a:spcAft>
            </a:pPr>
            <a:r>
              <a:rPr lang="en-AU" sz="3500" dirty="0"/>
              <a:t>Survey</a:t>
            </a:r>
          </a:p>
          <a:p>
            <a:pPr>
              <a:spcBef>
                <a:spcPts val="1200"/>
              </a:spcBef>
              <a:spcAft>
                <a:spcPts val="1200"/>
              </a:spcAft>
            </a:pPr>
            <a:r>
              <a:rPr lang="en-AU" sz="3500" dirty="0" smtClean="0"/>
              <a:t>Interviews</a:t>
            </a:r>
            <a:endParaRPr lang="en-AU" sz="3500" dirty="0"/>
          </a:p>
          <a:p>
            <a:pPr>
              <a:spcBef>
                <a:spcPts val="1200"/>
              </a:spcBef>
              <a:spcAft>
                <a:spcPts val="1200"/>
              </a:spcAft>
            </a:pPr>
            <a:r>
              <a:rPr lang="en-AU" sz="3500" dirty="0"/>
              <a:t>Pilot online </a:t>
            </a:r>
            <a:r>
              <a:rPr lang="en-AU" sz="3500" dirty="0" smtClean="0"/>
              <a:t>support program</a:t>
            </a:r>
            <a:endParaRPr lang="en-AU" sz="3500" dirty="0"/>
          </a:p>
          <a:p>
            <a:pPr>
              <a:spcBef>
                <a:spcPts val="1200"/>
              </a:spcBef>
            </a:pPr>
            <a:r>
              <a:rPr lang="en-AU" sz="3500" dirty="0" smtClean="0"/>
              <a:t>First publication: </a:t>
            </a:r>
          </a:p>
          <a:p>
            <a:pPr marL="365760" lvl="1" indent="0">
              <a:spcBef>
                <a:spcPts val="1200"/>
              </a:spcBef>
              <a:spcAft>
                <a:spcPts val="1200"/>
              </a:spcAft>
              <a:buNone/>
            </a:pPr>
            <a:r>
              <a:rPr lang="en-US" sz="3500" dirty="0" smtClean="0">
                <a:solidFill>
                  <a:schemeClr val="accent2">
                    <a:lumMod val="75000"/>
                  </a:schemeClr>
                </a:solidFill>
              </a:rPr>
              <a:t>‘</a:t>
            </a:r>
            <a:r>
              <a:rPr lang="en-US" sz="3500" dirty="0">
                <a:solidFill>
                  <a:schemeClr val="accent2">
                    <a:lumMod val="75000"/>
                  </a:schemeClr>
                </a:solidFill>
              </a:rPr>
              <a:t>We’re quite capable, we just need support’: the circumstances of </a:t>
            </a:r>
            <a:r>
              <a:rPr lang="en-US" sz="3500" dirty="0" smtClean="0">
                <a:solidFill>
                  <a:schemeClr val="accent2">
                    <a:lumMod val="75000"/>
                  </a:schemeClr>
                </a:solidFill>
              </a:rPr>
              <a:t>young </a:t>
            </a:r>
            <a:r>
              <a:rPr lang="en-US" sz="3500" dirty="0">
                <a:solidFill>
                  <a:schemeClr val="accent2">
                    <a:lumMod val="75000"/>
                  </a:schemeClr>
                </a:solidFill>
              </a:rPr>
              <a:t>kinship </a:t>
            </a:r>
            <a:r>
              <a:rPr lang="en-US" sz="3500" dirty="0" err="1">
                <a:solidFill>
                  <a:schemeClr val="accent2">
                    <a:lumMod val="75000"/>
                  </a:schemeClr>
                </a:solidFill>
              </a:rPr>
              <a:t>carers</a:t>
            </a:r>
            <a:endParaRPr lang="en-AU" sz="3500" dirty="0">
              <a:solidFill>
                <a:schemeClr val="accent2">
                  <a:lumMod val="75000"/>
                </a:schemeClr>
              </a:solidFill>
            </a:endParaRPr>
          </a:p>
          <a:p>
            <a:pPr>
              <a:spcBef>
                <a:spcPts val="1200"/>
              </a:spcBef>
              <a:spcAft>
                <a:spcPts val="1200"/>
              </a:spcAft>
            </a:pPr>
            <a:endParaRPr lang="en-AU" dirty="0"/>
          </a:p>
        </p:txBody>
      </p:sp>
      <p:sp>
        <p:nvSpPr>
          <p:cNvPr id="3" name="Title 2"/>
          <p:cNvSpPr>
            <a:spLocks noGrp="1"/>
          </p:cNvSpPr>
          <p:nvPr>
            <p:ph type="title"/>
          </p:nvPr>
        </p:nvSpPr>
        <p:spPr>
          <a:xfrm>
            <a:off x="609600" y="338329"/>
            <a:ext cx="10972800" cy="1143000"/>
          </a:xfrm>
        </p:spPr>
        <p:txBody>
          <a:bodyPr>
            <a:normAutofit/>
          </a:bodyPr>
          <a:lstStyle/>
          <a:p>
            <a:r>
              <a:rPr lang="en-AU" sz="4400" dirty="0">
                <a:solidFill>
                  <a:schemeClr val="accent2">
                    <a:lumMod val="50000"/>
                  </a:schemeClr>
                </a:solidFill>
              </a:rPr>
              <a:t>Where are we up to?</a:t>
            </a:r>
          </a:p>
        </p:txBody>
      </p:sp>
    </p:spTree>
    <p:extLst>
      <p:ext uri="{BB962C8B-B14F-4D97-AF65-F5344CB8AC3E}">
        <p14:creationId xmlns:p14="http://schemas.microsoft.com/office/powerpoint/2010/main" val="171394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642" y="3089252"/>
            <a:ext cx="11316265" cy="830997"/>
          </a:xfrm>
          <a:prstGeom prst="rect">
            <a:avLst/>
          </a:prstGeom>
        </p:spPr>
        <p:txBody>
          <a:bodyPr wrap="square">
            <a:spAutoFit/>
          </a:bodyPr>
          <a:lstStyle/>
          <a:p>
            <a:pPr>
              <a:spcBef>
                <a:spcPct val="0"/>
              </a:spcBef>
            </a:pPr>
            <a:r>
              <a:rPr lang="en-AU" sz="4800" dirty="0">
                <a:solidFill>
                  <a:schemeClr val="accent2">
                    <a:lumMod val="50000"/>
                  </a:schemeClr>
                </a:solidFill>
                <a:effectLst>
                  <a:outerShdw blurRad="31750" dist="25400" dir="5400000" algn="tl" rotWithShape="0">
                    <a:srgbClr val="000000">
                      <a:alpha val="25000"/>
                    </a:srgbClr>
                  </a:outerShdw>
                </a:effectLst>
                <a:latin typeface="+mj-lt"/>
                <a:ea typeface="+mj-ea"/>
                <a:cs typeface="+mj-cs"/>
              </a:rPr>
              <a:t>Finding a hidden group</a:t>
            </a:r>
          </a:p>
        </p:txBody>
      </p:sp>
      <p:sp>
        <p:nvSpPr>
          <p:cNvPr id="4" name="AutoShape 2" descr="data:image/jpeg;base64,/9j/4AAQSkZJRgABAQAAAQABAAD/2wCEAAkGBxISEhUSEhMVFhUXFRUVFRUXFxcWFRcVFRUWFhUVFRgYHSggGRolGxUVITEhJikrLi4uFx8zODMtNygtLisBCgoKDg0OGhAQGy0fHyUtLS0tLS0tLS0rKy0tLS0tLS0tLS0tLS0tLS0tLS0tLS0tKy0tLS0tLS0tLS0tLS0tLf/AABEIAKgBLAMBIgACEQEDEQH/xAAcAAABBQEBAQAAAAAAAAAAAAAEAAECAwUGBwj/xABBEAABAwEDCQcCAwcEAQUAAAABAAIRAwQhMQUSQVFhcYGRoQYiMlKxwdETQhTh8BUjYnKCkqIHU8LxM0NEY3PS/8QAGQEAAwEBAQAAAAAAAAAAAAAAAAECAwQF/8QAJxEAAgICAgEEAQUBAAAAAAAAAAECEQMSITFBBBNRYTJCUnGR8CL/2gAMAwEAAhEDEQA/AOjBUgVWCnBXnnSTJTJpTSkBMJSoynBSGTBTyoBSlIDSyee6d/sFrUsBuWPk8907/YLVpG4LoxGcy1KVGU0rYzolKYuUSVFzkrChPcuQ7ZWqrTNN1MAgy0gmL5EEdV1D3LHy/Qz2DYQVlN2XFHO07RaSJzRzUhWtXlG7OE8ltWelAWJlN81HbDHIQsHwaxjYjarUPsTi22nyIQPOgqxtpeMHO5lLYr2wj9oWjyKxuUq/lKHbbqnmPGCptynUGkcgnsHthIynV8hTftap5D0UG5Xfpa08D8qYyxrpjgY9ZRsLQX7Xf5PRP+2T/tjk1X2W3se4N+nEmJkHpCKq0YxpyNbYd0uPIFPkHEzTlv8A+Mf2hN+3m+Qf2j4R1NtJ1widREO5G9O6xM8oS5FSABlyn5OicZbp+RFGws8oVbsn0/KEuR0isZcpeRP+26Hl/XNM7JtPyqp2SaepK2PVBAy1Z9R/XFTGWLNt6/KAdkentVZyKzaiw1RqjKtm1nqpDKVm83r8LFORW6yoHI38RRYtEb4t9m8/X8lL8ZZvP1/Jc2cjfxKP7HPmRYtEdAHKUqmU4crEXSlKqDlKUhk5TgqEpwUhlgKcKAKcIA0sneE7/YLVpm4LJycbjv8AZalM3LfGZzLJTEqJKgXLSzMmXKtzkxcq3OSbHQnFC21stV0qFa8KGWgWk25clWfLidZJ5ldXXfm03HU0nouPBWMzaBJJMkszQdJL9aEwKYDpJJkAH5GbNUHUCeke66EuWJkFvecdQjmfyWs4pgJ5mJvjCb43KmsXYhxGwgFvz1U5VFUpWKkyJt4bGeIkgSML7hIOHVHBq5+3fbvC27E+4KlyiJJJlhpKJpIkBLNToQIaSiaSNzFEsSoAM0lE0kbmJZiKAA+kmNJH5iYsRQGVKUqsOThyogtBThyrBUgUhlgKkCqgU4KQy4FSBVQKmCgDSyabjvWnTNyysmm48FosdctsZEybnKl1RRrVEDUrLSyKCnVlB1ZZz7Sq/wAQobKNT6qTqizBaFL8QlYyOVqsUXbYHMhco6ucQBF8EkiY04FbmW60UxvnkCsKO61t+gXbBPssnVmseiba4i+7qDN10Yp/xDdN28EeoVbr6g2Cfb3SpNOcdU6zpE3g70Uh2wlMhGNlsmIGAOAGPPROxSAIE4f1EgicINw4Jaj2CkkOXuiZABwGaTdom9SbUN0xBwInEaCDhgUajs38iDuuOt0ch+aOJQeTRFMbZPVEEqGMmSharlYXIeo5JjQHaD3m71rWQrIcZqDYFrWZaxXCMpPk06ZU1TSV4VEjQmhTShAEM1KFOEoQBXmps1WEKJSA5ZtRTDkGx04FWB6BBYcpByGa9TDkgCM5TBVAcptckMvBUwVS0qYKBmpkkTnCb7jCOwWNY3Q9u9arnLXH0RIotL1k2qvCOtb7lgW2qrZJVVtagLWsy0V71T9dZsZtNtatZa1gfWVtGv3hvCQzTyq8uAGx3W72WJWfVz5a9obqeIzde/TpWpXdJ4QoSpjOvBppaBzVjPfqbI2gY8JCGyRanuY8uMwZB4SR6LQewHHhiDzCiyjtOuNHHSVSnHVqgcJbJ2VBpAF0iDGuTJ9I6pP8JjGQP7bx6Kz6bhhBAwvgxqwM9EzmHyxBBiQSSCPaeaLChMM1Hg3ta1gjRN5PSFGzVC5tMnElzuF4HqEO2jAqZlTvOvaJvGwg6dCKydSMtaSDmgNuwkkXcABzTklX++CYtt/75Ops4hjRsCkmcVUXLnOiiZKGqFTe5UvckAPRveVsWdYtjN5O1bVnXQc98mhSV4Q9JEBAEkkyRQA6SZJADpoCSYpAeR0qr24HkY5gXdEZSys8Yj29JHRY7KiubWWrRkjdo5ZBxaeGb8+yNpZRpn7gDqd3T1hc0HNOIUw0aHcCocUUmzr6bpvF6taVx9MluAja24o2jlWo37jucAev5qdR7HUNKsaVi2bK8+JnFsEcijqGUaR+6DqIM9EqKTNSynvN3harysSy2mnnD94zEYuA9Vo1rfRA/wDKyNcyOkrSHRMge3OXN5QetK3ZaoYBznnUxpcubynlcf7Zb/M4A74v5XKibA67r1C9Z1bKhOAH+R+EObU84XbfzxHNGotjYfWDcSBvu9b0NUysxt7TO7DmVlEayrbLYzVe2m0SSeQ0k7AjVLsWzfR11CoXNDjpAPMKxWfgntAESAIuKrN2N2+5czOxdEgnCinCQyQSTJ0AM5oOInerrEzvtAwnDdeqkTk3xzqBTA1XFVuKcuUHFQUMSh6zrirS5C2t3dKcVbJbpCsQWzZlkWJbFmC6Gc6D6SIaqKavCQySSZJADpkkkgGKZOUpQB4j+HH2uO4/B9kpeMWztHwVeXjVO73hIZ32kDqq9x+RvEvBCnXBum/VgVeHpntnxNBVb6bQJDiN946p7JkvG0EsrEIhlo1gFZDrTG3d+ato2oHTfqNx5FPWyLo2WZp2H9aUTTDtBkaiARyWVSqoyk9ZvgpGpYqrmvHd4NLh7wEbXY92AA2kB5/yCzrHXdnNv0haFZ5OJQmDRm20PiHVSRqAa0ccwBYFta0YD2W3bXLnsoPWkSWAueoFyrdUnC/coHOOHyeQWhFMIptLiGtBJJgAYknAL0LIOSRZ2XwajvG7/iNgQHZXIP0QKtX/AMhFwP2A7PMemGtdFK5ss74R0Y8dcsaExYCpwlCxNgZ1iYdEbrvRUvyf5Xcx7hHwnCLGZL7I8aJ3GfW9Uuuxu33eq3gkWynYqMFG5OGJ3BFVbFTgkgNABJPhAAvJOhYXY/L1G11a1Fhc3NM0yYmozDOvFxwu1FWouSbQtknTN4lQc5HmwN1u6fCrNjbt5n2WdFWAOcgbba6TI+q8MBMAkgCd5u9FsPsrdXU+5WP2gyUK1MhkB7b2mAb9R2FXjrZWRkvV0aFiptcAWPzhrF45tJC1KDCNR3ETyXl9lsdRpksE6xLXcwugsdvrN++qNhdnjk+fRdElRzRZ3zBsKuC5KzZfqtxzTvBYebSG9FpUO0Xmpu3tIqegHqotF2biWcgqWWqLri4DYc5p91e200jg8ToGc09JlAWXSlKbM/V49UwYdHykO0SSUb02cgDyJ1EHR7FQFJw0g7DjzCN+k4andD8Hoolk3C46iL+Czs6KA8/XI6jmrADFxnbiiPonWTsuUTZRiLjrH6vS2Q6YG6ytOiDsuVTrEdYOwrQLHjU4cj8Homa5umRsN3VV7jFpEzW0XNvvaObfgI2hanDQHbrjyN3oi20zpv5KQsjDov5I9/5F7C8ErNlBgc3Olt4xB9Rd1RloyyyDmhzuGaOboQJsTtBnYR7pnsIxB9QmskfBPsfLK61tLzEhnOeZuQ9XJ4d4u9vKm9oOCh9Et8Jjdd0wQ5Pw6LWNLxZU7JzMb+N6NyPSZSqB7wXAeHNi52gkHUhvrvFxAdoGg9MeS9A7J9jC7NrWpha0+GkTedRqRgNnPUnGM5cEycIoHoWxrxINxuvBF+oSrwV6C+ysdT+mWNLCIzYERqjQvMu1GSn2N80qjsx17Qe81p1EHAboWkvTUuGYLP8AKDVJcpR7UObdWpz/ABMP/E/K2LHl2hUubUAOp3dPXHgsJYpR8G0ckX5NQJ1EFSCgsdSATAKwUHua4sxAmdR0KoxcnSJlJJWzz3/UjtB/7Ok6MDWcOlL0J4DWuCyVlB9mrsrMucxwMaxpB3ha+WLEWPeHGTnEknEkmSTtK561HvL08cEo6nDOTcrPojJ9uZaaDKtM917QRfBB0g7jcpfREaTvMrzD/SztH9Op+EqHu1D+7OgPxzePqvU3XHYfVcOSLg6OqElJWBvoNBkgeypquboI3D8kbVbIgoV1RoukDZKi7Lqjm8r2U03/AFGEhrj3o0O18VfY7QdMHh8LUrMa8FpBgjURy9ViUu4803G8YbRoKtO1TMZxp2jYplpxaOCc2WmdnD4UKIV4ChjKjY/K/r7FVvsrxoHKD0ROakHEYEjcgAGHNM5rmnW10HpB6qxlsqAyK9QbH5xH/JGCsdh4Ji9pxYOFyLAlTyzadFWm7g0dLz0V37YtH+2DtgD1j0QjqFI6COF3uqvwDND+se6ewqMcMSNKR7FT/D3yw8DeOWjgmqvgXiNp8PP5hc7+jt/kHNnIwu2G8fIVFa1NaCTo1XrQeyRfeNWhZuW6I+l3QBDgbtWHunBptJincYtotydWp1Dmh+a44B/oCAjbRYHtJD2G7G4xB0zqXGgrruy/aeJo1+8CM1s4YiRxHsuieBdowx+ofTKhZo8JI2DDlgnGd9zZ2tuPIn3XZNyVZKrTm93cTd1lB1uzzmwGvaQTAJBEbDisJYci+zpWSP8ABzoqAYHDEHHkrm1JEgfriuvyd2MpV2BxrEiYc0MAc1wxBkm/5C2bH2MstN4d33gDwPcHNnXhPCYVw9JOSvr/AH0ZS9TCLrs84p5NNXw03Z2pol3+MrWyf/p/aKhBe76TNOcJfGxow4r02yWRlIFtNjWgmSGgDmriQuvH6RR/J2c8/VN/iqMXIXZez2Qdxuc/TUfBed13dGwLYdH5KL6hWblPK1OiwvqODWgSSTAC6eIo5uZMItlqzATq0LzTtv2qpPmnPhmeWHP0QvajtzUrsLLIxwB/9R90jW1uPPkvNLTk2sTLp2nFZPIpOrNlilFXQRa8sM2oCplUHAEpDJeskoqxZJNV7aVJhc95DWgAmSdeofCpSiZuEvJvf6fWW32utmUajqVFpH1HnvNAxzQ03FxHLHf65aOz1RrZY8VCBe1wzHEawRIPILZ7Kdn6Vis7KNMXDEnFzj4nHeeQgLXfSH5fCcscZdoSm49M88sIdVMNY4GYvFwO8XLo7RmUKJBIEAkk3TdiqssW6jY2Z9Rwa3Plx0kTOGknDevG+1/aa121zs391SPhZMuIGGdFwO6d6zhCON/ZrJymvoxe1+U2urPzDpxXMjvFEixODwHaXCTxXQjIZhozfGXZgHlaJnp1C22UTNQlI5lktIcLiCCCNBBkFe49kcttttma8nvjuVBpDhp44rxy3WIhsiYvP9pLXclp9jcrOsdb6l5Y4RUbrGgibpB91GaO8eOx424SpnsjqDdInfLvVRIAwELirX29qOuo2fi8z0b8rMrZUttbx1iwH7afcPAi/quJwf6nR1KS/SrO9tlpZTEvc1o1uIHqs6rUp1h3RnRg6Ibuki9c5kzIzM7PJJdpc/vuP9WK6Sk9wEBoP8pB6GCufJNLiPJvCDfMuCLaWboe3aLxybPoradUzDXtcdR8XSI5JjawMZadEyOUqFSoKndN40nEcJxWaySG8cWXm0OFxYf6TPrCkLWzSc3+YEdTcgKtH6cZjqvAhzRvacOSspVqv3Zp3iDzB9lospm8BotIN4vTEIPNBv8ApX62G/ibinFQD73N2PH/AOhPVUsiZm8TQUQokKAc/wDhduJHS9R+udLHf4/KrZEuMl4AGjTgU7nRiqvpvbje3WL/AM/VJz9ovw27tazlE6lIQYPtMenEfCeoQQQ9sgiJF4IOzEfq9VuI0qBbtUUUc3lCxGmZBzmHBwv4Hagw69dY+g079enjOPFZdpyWJkN4tu/x+F2QzJqmcU8DTtDWHL1ajg+dhvXTWLtpnQ1xA13AHhnSFw9azkYGdYOKGzlslfRk5Sjwz1Gz9oKtmqttAcX0yQyqMM9ugubg2oBquMXaQvUWVg5oc2CHAOB2ESCF4BYsoZtmqscC4vY1rQBJkEw46oXaZL7ZVmUKNGjZy5zKbWF9R2a2WtAlrRJI3kJxyxh+TLlilNJxR6bOvqs/KWV7PRH72q1uoT3juaLyvPLXlS3VP/PXzWH7aX7rhJJJ/uCrsNnog90d44z4jtvvO9RP1n7FZcPSfuZvZV7YVHAiyUj/APZV7o3hgvPGFyttY+s7OtLnudonwD+UDDeQFsmkZudGyAowNIXFPPOf5P8Ao64Yow/FGU2ytAuAI2IG1hjb3QB+tC2bTYWHvAlsAzBu4hcNbLU6o7OJnQNyWLEpvsWXM4L7NShk5lpcKdLvOcYAwN+mdS9W7GdiqdhbnXPrOHeeRgPIybwNuJ6DxjJlsdRrMqsN7HBw4FfSLDInQRPO9elgxpWeflyuQ+CHtNWASpVawC43tllUuabPTJBcP3hGIaftEaT6b1rlyLHG2RixucqRw/a/KBtdoLmkmk3u0wdmL41kzwhYrcnapBW6zI0eEx1Hz1Ua1nez7Z3Ly3lbd2eqoJKqMGrk86c07xB5hH1qhP1XgZtRzRTpHxNp0sXAaZnTGgak5q3wbjtu9VJxcYzQ065Mcrkllkh6RMmtkqSxrHdxtItAPiz3DvOPGeZVtj7OQAHQY581qGyg+IAH9YKdGm4eB/A94fklP1E2uxezG+imhkhoFwLTsv8Agoyjko+Zp3j4j3RNC0uHjYDtHwUa2109u7/u5c7yZGWoRQCyzuA71ONea4OA9CeSkHNmM4A6j3TyMFHkh3hO8k3DZfpVos4H2g8I9FOy8j58Ga97hcBnaIBGO2UM6g5xkksOoZvrC3QymMWhs7Iv3hO6yB2BQp10DV9mWKZ83MT8eqsvwIHA/MdCiX2Ej5Cq+jqvRtYURJAxu2mR1NxUw47wmAIwkJp1gbx3TzEItCpkHUmeWDrbLfRSzNVR/wDiepaVK7zOG8Bw+UxDtGYf6iOkFVs/khpfALVbEGlJGnS0Dbp5KFWgHCR3TpGg7xgfValSiAZCpczZuXRNkRMaqwC54gebFv8AVpbxu2pvo5ouw0RhC030/wBaUM+yYlhzTqxad7fiFl7nyXRnvdKrBIwPBEVWgH94M3aL2Hjo4woPsp13bE7KVA7rO1/iF/XmhnZHHlDhs7rulx6LRpUDgTPQoqnRIQpyj0wcIy7QNk+jTHdAv1GQ7quhsrICzhSa65w5qYp1G+B06mvv5PxHEFK033/YO0ugl1EOcc5rhoBkAHkUQaDTcQDsKDblAYOlh1Ow4OwPqiM4FEnIFQhSc3BxOx14+VGpbAwTU7o1zLeePRW52qFz3bIE0mOGAdeN4u/W1GNbySZM5aRbRLKfaSkQ5lOXOIN+AE3TfeuXKCJhwdr7p9kWyTgF6UMUca4POnleTsvslIve1o0kDmV9CZMyg2tRp1RcH02vGqC0SvBLEzMaXZocXTTYL5DiO84RqkcSu0ynlBzrPSsdNxDKdOnTqOB8bmNAIBH2zidPrXurGnJlRwudJHaZZy7Taw/QLalXACe63W5xvjYNK4oEXufnNJMkuvBOklwkc4VeSrM6m2O7GgAQUa6vGxefm9Q8j5O7FhWNUil7yLxftBlDVra0ENdMnDTKnUpg3i462mDxi48UOaDsZDt9x5j4XNaZtyWPs2cMLtRg87yEM7JuqRuPsr2VSMZG/DmLkTTq/rFTcl0PhmUbLVGEOHI9buqZjg095ubvEcjgeC3qYBUzSCfufKEZdF23grDBxCqyiGsIimY1tuv1QLp3hPTpvgEG46HCDxI08AnXFhZZTszZltx1i4oltSq3Ah28fEIYvcPEwga8RzGCnSrg4HrKHt5DjwGNto+9hG1veHz0VtJ9Jx7rhOqYPLFDNfrjeoVaLXYxxU0gNIh48JnfehPpEOc4tJzokZ1wjyg4IUNqM8DyNh7w5H2RFG3Vfua07Rd0PynXwxWEimw62/rVgq61njS06tCsbbWHEFu/5wVuYxw1jYp5QGa+gRi0jr6X9FUW7VsfSI8J5qBnUEWAIXaDc7V8HSqnnn6pJLvmjmiR4XqFQCdRSSXHLs3iRzCqPwMX0zm/wxLOA+3hdsSSUKTXRTVgj3wb2lt8TonYf0dita9Mkt6TRMXyXNIIxTPqxpSSQo8jsg20ibwpuptiaTiw+XFp/pOHCEklo1XRHYLWtjm3Paf5m3jiMR1QlttDX0yJzmm5JJawitdjGT/61OStlCqO6xgdtJ9kRRsdodmzAAxDZBO86dySSvJ6iSXQYsEbN+hZSQwHBswMMTJnXetulZYAzTm7MW8j7QkkuXZy7OnVLos/FFtxE/y/Bw5q+nWDsCDrGkbwbwkkpkk0w6ob6Oq79ak7AQb7wkksGzQmag0p2UWOvBAOsGDxjHinSS8WBZ9EjSDvuPMXdEvqRjdvw54JJIXLoT4Q5n/opNOxJJFBZY2P+lVUszHXlonWJa7mIJSSVddEsoNiI8L+DhPUR6FVHPHiYSNbe90Anokkq2+RMooPOdILXN0wIc3Yb1pMqpkleRU6FB2rJktOISFnGLTG0GPRJJZlEw6oNMj9akzrYR9pSSSpCP/Z"/>
          <p:cNvSpPr>
            <a:spLocks noChangeAspect="1" noChangeArrowheads="1"/>
          </p:cNvSpPr>
          <p:nvPr/>
        </p:nvSpPr>
        <p:spPr bwMode="auto">
          <a:xfrm>
            <a:off x="155575" y="-1660525"/>
            <a:ext cx="6172200" cy="3467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150" name="Picture 6" descr="https://livingdeadrose.files.wordpress.com/2014/03/hi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73" y="4225832"/>
            <a:ext cx="2755582" cy="15478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crypted-tbn3.gstatic.com/images?q=tbn:ANd9GcTtT3qH22Z7GQ_SmVMHOz9-y5yr4YTIDpW9e00RDSBz4ZZv_cZ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354" y="3660981"/>
            <a:ext cx="2010203" cy="133879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previews.123rf.com/images/rido/rido1202/rido120200025/12669525-Group-of-business-people-hiding-their-faces-behind-a-question-mark-sign-at-office-Stock-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990" y="372305"/>
            <a:ext cx="3197986" cy="212262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mrlinkedin.files.wordpress.com/2010/06/istock-hiding-people.jpg"/>
          <p:cNvPicPr>
            <a:picLocks noChangeAspect="1" noChangeArrowheads="1"/>
          </p:cNvPicPr>
          <p:nvPr/>
        </p:nvPicPr>
        <p:blipFill rotWithShape="1">
          <a:blip r:embed="rId5">
            <a:extLst>
              <a:ext uri="{28A0092B-C50C-407E-A947-70E740481C1C}">
                <a14:useLocalDpi xmlns:a14="http://schemas.microsoft.com/office/drawing/2010/main" val="0"/>
              </a:ext>
            </a:extLst>
          </a:blip>
          <a:srcRect l="9652" b="60266"/>
          <a:stretch/>
        </p:blipFill>
        <p:spPr bwMode="auto">
          <a:xfrm>
            <a:off x="5544273" y="5416952"/>
            <a:ext cx="6647727" cy="1441048"/>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i.imgur.com/ATW5DvB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6654" y="1420387"/>
            <a:ext cx="1545903" cy="20843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Boy Hiding in Laundry Baske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9031" y="2103941"/>
            <a:ext cx="2105025" cy="1400810"/>
          </a:xfrm>
          <a:prstGeom prst="rect">
            <a:avLst/>
          </a:prstGeom>
          <a:noFill/>
          <a:ln>
            <a:noFill/>
          </a:ln>
        </p:spPr>
      </p:pic>
    </p:spTree>
    <p:extLst>
      <p:ext uri="{BB962C8B-B14F-4D97-AF65-F5344CB8AC3E}">
        <p14:creationId xmlns:p14="http://schemas.microsoft.com/office/powerpoint/2010/main" val="195898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Sally and Erica</a:t>
            </a:r>
            <a:endParaRPr lang="en-AU" sz="4400" dirty="0">
              <a:solidFill>
                <a:schemeClr val="accent2">
                  <a:lumMod val="50000"/>
                </a:schemeClr>
              </a:solidFill>
            </a:endParaRPr>
          </a:p>
        </p:txBody>
      </p:sp>
      <p:pic>
        <p:nvPicPr>
          <p:cNvPr id="5128" name="Picture 8" descr="http://media.healthdirect.org.au/images/general/promo/aboriginal-mother-child-B2FTD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350" y="1309324"/>
            <a:ext cx="6615182" cy="442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3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197" y="2002190"/>
            <a:ext cx="10972800" cy="3808301"/>
          </a:xfrm>
        </p:spPr>
        <p:txBody>
          <a:bodyPr>
            <a:normAutofit/>
          </a:bodyPr>
          <a:lstStyle/>
          <a:p>
            <a:pPr marL="109728" indent="0">
              <a:buNone/>
            </a:pPr>
            <a:r>
              <a:rPr lang="en-AU" sz="3400" dirty="0" smtClean="0"/>
              <a:t>‘We’re </a:t>
            </a:r>
            <a:r>
              <a:rPr lang="en-AU" sz="3400" dirty="0"/>
              <a:t>not incapable – so don’t look at the age. </a:t>
            </a:r>
            <a:r>
              <a:rPr lang="en-AU" sz="3400" dirty="0" smtClean="0"/>
              <a:t>     I was </a:t>
            </a:r>
            <a:r>
              <a:rPr lang="en-AU" sz="3400" dirty="0"/>
              <a:t>lucky because I do have that </a:t>
            </a:r>
            <a:r>
              <a:rPr lang="en-AU" sz="3400" dirty="0" smtClean="0"/>
              <a:t>support; </a:t>
            </a:r>
            <a:r>
              <a:rPr lang="en-AU" sz="3400" dirty="0"/>
              <a:t>and a lot of these kids that aren’t doing too well they could be great as well if you gave them that help.  If you told them where to go they could do it</a:t>
            </a:r>
            <a:r>
              <a:rPr lang="en-AU" sz="3400" dirty="0" smtClean="0"/>
              <a:t>.’ </a:t>
            </a:r>
          </a:p>
          <a:p>
            <a:pPr marL="109728" indent="0">
              <a:buNone/>
            </a:pPr>
            <a:r>
              <a:rPr lang="en-AU" sz="3400" i="1" dirty="0" smtClean="0"/>
              <a:t>(Frances, </a:t>
            </a:r>
            <a:r>
              <a:rPr lang="en-AU" sz="3400" i="1" dirty="0"/>
              <a:t>18 years</a:t>
            </a:r>
            <a:r>
              <a:rPr lang="en-AU" sz="3400" i="1" dirty="0" smtClean="0"/>
              <a:t>)</a:t>
            </a:r>
            <a:endParaRPr lang="en-AU" sz="3400" dirty="0"/>
          </a:p>
        </p:txBody>
      </p:sp>
      <p:sp>
        <p:nvSpPr>
          <p:cNvPr id="3" name="Title 2"/>
          <p:cNvSpPr>
            <a:spLocks noGrp="1"/>
          </p:cNvSpPr>
          <p:nvPr>
            <p:ph type="title"/>
          </p:nvPr>
        </p:nvSpPr>
        <p:spPr>
          <a:xfrm>
            <a:off x="451413" y="529281"/>
            <a:ext cx="11528383" cy="1143000"/>
          </a:xfrm>
        </p:spPr>
        <p:txBody>
          <a:bodyPr>
            <a:noAutofit/>
          </a:bodyPr>
          <a:lstStyle/>
          <a:p>
            <a:r>
              <a:rPr lang="en-AU" sz="4200" dirty="0">
                <a:solidFill>
                  <a:schemeClr val="accent2">
                    <a:lumMod val="50000"/>
                  </a:schemeClr>
                </a:solidFill>
              </a:rPr>
              <a:t>‘We’re quite capable, we just need support’</a:t>
            </a:r>
          </a:p>
        </p:txBody>
      </p:sp>
      <p:pic>
        <p:nvPicPr>
          <p:cNvPr id="4" name="Picture 3" descr="https://encrypted-tbn2.gstatic.com/images?q=tbn:ANd9GcR6xa_gvD2HzX3t-fOtgEXDcKD2LPGiMAJh0KvDSvAXhqTu-tarK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2182" y="4930815"/>
            <a:ext cx="2187614" cy="1697000"/>
          </a:xfrm>
          <a:prstGeom prst="rect">
            <a:avLst/>
          </a:prstGeom>
          <a:noFill/>
          <a:ln>
            <a:noFill/>
          </a:ln>
        </p:spPr>
      </p:pic>
    </p:spTree>
    <p:extLst>
      <p:ext uri="{BB962C8B-B14F-4D97-AF65-F5344CB8AC3E}">
        <p14:creationId xmlns:p14="http://schemas.microsoft.com/office/powerpoint/2010/main" val="248817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AU" dirty="0" smtClean="0"/>
          </a:p>
          <a:p>
            <a:pPr marL="109728" indent="0">
              <a:buNone/>
            </a:pPr>
            <a:r>
              <a:rPr lang="en-AU" sz="3600" dirty="0" smtClean="0"/>
              <a:t>Meredith Kiraly </a:t>
            </a:r>
          </a:p>
          <a:p>
            <a:pPr marL="109728" indent="0">
              <a:buNone/>
            </a:pPr>
            <a:r>
              <a:rPr lang="en-AU" sz="3600" dirty="0" smtClean="0">
                <a:solidFill>
                  <a:schemeClr val="accent2">
                    <a:lumMod val="50000"/>
                  </a:schemeClr>
                </a:solidFill>
                <a:hlinkClick r:id="rId2"/>
              </a:rPr>
              <a:t>mkiraly@unimelb.edu.au</a:t>
            </a:r>
            <a:r>
              <a:rPr lang="en-AU" sz="3600" dirty="0" smtClean="0">
                <a:solidFill>
                  <a:schemeClr val="accent2">
                    <a:lumMod val="50000"/>
                  </a:schemeClr>
                </a:solidFill>
              </a:rPr>
              <a:t> </a:t>
            </a:r>
          </a:p>
          <a:p>
            <a:pPr marL="109728" indent="0">
              <a:buNone/>
            </a:pPr>
            <a:r>
              <a:rPr lang="en-AU" sz="3600" dirty="0" smtClean="0"/>
              <a:t>0400 913 659</a:t>
            </a:r>
          </a:p>
          <a:p>
            <a:pPr marL="109728" indent="0">
              <a:buNone/>
            </a:pPr>
            <a:endParaRPr lang="en-AU" sz="3600" dirty="0"/>
          </a:p>
          <a:p>
            <a:pPr marL="109728" indent="0">
              <a:buNone/>
            </a:pPr>
            <a:endParaRPr lang="en-AU" sz="3600" dirty="0" smtClean="0"/>
          </a:p>
          <a:p>
            <a:pPr marL="109728" indent="0">
              <a:buNone/>
            </a:pPr>
            <a:r>
              <a:rPr lang="en-AU" sz="3600" dirty="0" smtClean="0"/>
              <a:t>Ideas and assistance welcome!</a:t>
            </a:r>
            <a:endParaRPr lang="en-AU" sz="3600" dirty="0"/>
          </a:p>
        </p:txBody>
      </p:sp>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More information?</a:t>
            </a:r>
            <a:endParaRPr lang="en-AU" sz="4400" dirty="0">
              <a:solidFill>
                <a:schemeClr val="accent2">
                  <a:lumMod val="50000"/>
                </a:schemeClr>
              </a:solidFill>
            </a:endParaRPr>
          </a:p>
        </p:txBody>
      </p:sp>
      <p:pic>
        <p:nvPicPr>
          <p:cNvPr id="7172" name="Picture 4" descr="http://www.dailygalaxy.com/.a/6a00d8341bf7f753ef0120a67d2623970c-6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45" y="2111567"/>
            <a:ext cx="40957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4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322" y="1481329"/>
            <a:ext cx="11803926" cy="4525963"/>
          </a:xfrm>
        </p:spPr>
        <p:txBody>
          <a:bodyPr>
            <a:noAutofit/>
          </a:bodyPr>
          <a:lstStyle/>
          <a:p>
            <a:pPr>
              <a:spcBef>
                <a:spcPts val="0"/>
              </a:spcBef>
              <a:spcAft>
                <a:spcPts val="1800"/>
              </a:spcAft>
            </a:pPr>
            <a:r>
              <a:rPr lang="en-AU" sz="2400" dirty="0"/>
              <a:t>Kiraly M and Humphreys, C. (2016) ‘We’re quite capable, we just need support’: the circumstances of young kinship carers. Journal article submitted for </a:t>
            </a:r>
            <a:r>
              <a:rPr lang="en-AU" sz="2400" dirty="0" smtClean="0"/>
              <a:t>review </a:t>
            </a:r>
            <a:r>
              <a:rPr lang="en-AU" sz="2400" dirty="0"/>
              <a:t>May 2016.</a:t>
            </a:r>
          </a:p>
          <a:p>
            <a:pPr>
              <a:spcBef>
                <a:spcPts val="0"/>
              </a:spcBef>
              <a:spcAft>
                <a:spcPts val="1800"/>
              </a:spcAft>
            </a:pPr>
            <a:r>
              <a:rPr lang="en-AU" sz="2400" dirty="0"/>
              <a:t>Roth, D., Lindley, B., &amp; Ashley, C. (2011). Big </a:t>
            </a:r>
            <a:r>
              <a:rPr lang="en-AU" sz="2400" dirty="0" err="1"/>
              <a:t>Bruv</a:t>
            </a:r>
            <a:r>
              <a:rPr lang="en-AU" sz="2400" dirty="0"/>
              <a:t> Little Sis: Research findings on sibling carers raising their younger sisters and brothers. </a:t>
            </a:r>
            <a:r>
              <a:rPr lang="en-AU" sz="2400" i="1" dirty="0"/>
              <a:t>London: Family Rights Group.</a:t>
            </a:r>
          </a:p>
          <a:p>
            <a:pPr>
              <a:spcBef>
                <a:spcPts val="0"/>
              </a:spcBef>
              <a:spcAft>
                <a:spcPts val="1800"/>
              </a:spcAft>
            </a:pPr>
            <a:r>
              <a:rPr lang="en-AU" sz="2400" dirty="0"/>
              <a:t>Selwyn, J</a:t>
            </a:r>
            <a:r>
              <a:rPr lang="en-AU" sz="2400" dirty="0" smtClean="0"/>
              <a:t>. </a:t>
            </a:r>
            <a:r>
              <a:rPr lang="en-AU" sz="2400" dirty="0"/>
              <a:t>&amp; </a:t>
            </a:r>
            <a:r>
              <a:rPr lang="en-AU" sz="2400" dirty="0" err="1"/>
              <a:t>Nandy</a:t>
            </a:r>
            <a:r>
              <a:rPr lang="en-AU" sz="2400" dirty="0"/>
              <a:t>, S. (2012). Sibling kinship carers in England: Evidence from the 2001 population census. </a:t>
            </a:r>
            <a:r>
              <a:rPr lang="en-AU" sz="2400" i="1" dirty="0"/>
              <a:t>Children and Youth Services Review,</a:t>
            </a:r>
            <a:r>
              <a:rPr lang="en-AU" sz="2400" dirty="0"/>
              <a:t> 34(1), 194-199.</a:t>
            </a:r>
          </a:p>
          <a:p>
            <a:pPr>
              <a:spcBef>
                <a:spcPts val="0"/>
              </a:spcBef>
              <a:spcAft>
                <a:spcPts val="1800"/>
              </a:spcAft>
            </a:pPr>
            <a:r>
              <a:rPr lang="en-AU" sz="2400" dirty="0"/>
              <a:t>Social Policy Research Centre. (2011). Young carers: Social policy impacts of the caring responsibilities of children and young adults, Final Report. </a:t>
            </a:r>
            <a:r>
              <a:rPr lang="en-AU" sz="2400" dirty="0" smtClean="0"/>
              <a:t>    </a:t>
            </a:r>
            <a:r>
              <a:rPr lang="en-AU" sz="2400" dirty="0" smtClean="0">
                <a:solidFill>
                  <a:schemeClr val="accent1">
                    <a:lumMod val="75000"/>
                  </a:schemeClr>
                </a:solidFill>
              </a:rPr>
              <a:t>…</a:t>
            </a:r>
            <a:r>
              <a:rPr lang="en-AU" sz="2400" dirty="0" smtClean="0"/>
              <a:t>                                               </a:t>
            </a:r>
            <a:r>
              <a:rPr lang="en-AU" sz="2400" i="1" dirty="0" smtClean="0"/>
              <a:t>Sydney</a:t>
            </a:r>
            <a:r>
              <a:rPr lang="en-AU" sz="2400" i="1" dirty="0"/>
              <a:t>: University of New South Wales.</a:t>
            </a:r>
          </a:p>
        </p:txBody>
      </p:sp>
      <p:sp>
        <p:nvSpPr>
          <p:cNvPr id="3" name="Title 2"/>
          <p:cNvSpPr>
            <a:spLocks noGrp="1"/>
          </p:cNvSpPr>
          <p:nvPr>
            <p:ph type="title"/>
          </p:nvPr>
        </p:nvSpPr>
        <p:spPr/>
        <p:txBody>
          <a:bodyPr/>
          <a:lstStyle/>
          <a:p>
            <a:r>
              <a:rPr lang="en-AU" dirty="0" smtClean="0"/>
              <a:t>          </a:t>
            </a:r>
            <a:r>
              <a:rPr lang="en-AU" sz="4400" dirty="0" smtClean="0">
                <a:solidFill>
                  <a:schemeClr val="accent2">
                    <a:lumMod val="50000"/>
                  </a:schemeClr>
                </a:solidFill>
              </a:rPr>
              <a:t>References </a:t>
            </a:r>
            <a:endParaRPr lang="en-AU" sz="4400" dirty="0">
              <a:solidFill>
                <a:schemeClr val="accent2">
                  <a:lumMod val="50000"/>
                </a:schemeClr>
              </a:solidFill>
            </a:endParaRPr>
          </a:p>
        </p:txBody>
      </p:sp>
      <p:pic>
        <p:nvPicPr>
          <p:cNvPr id="5" name="Picture 4" descr="UOM-Pos3D_S_s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22" y="-16017"/>
            <a:ext cx="1313405" cy="133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alcorso.org.au/assets/Screen_shot_2011-06-05_at_4.05.52_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982" y="143421"/>
            <a:ext cx="2463243" cy="11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0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721" y="2112119"/>
            <a:ext cx="11296890" cy="4525963"/>
          </a:xfrm>
        </p:spPr>
        <p:txBody>
          <a:bodyPr>
            <a:normAutofit/>
          </a:bodyPr>
          <a:lstStyle/>
          <a:p>
            <a:pPr marL="571500" indent="-571500">
              <a:spcBef>
                <a:spcPts val="1200"/>
              </a:spcBef>
              <a:spcAft>
                <a:spcPts val="1800"/>
              </a:spcAft>
              <a:buFont typeface="Wingdings" panose="05000000000000000000" pitchFamily="2" charset="2"/>
              <a:buChar char="Ø"/>
            </a:pPr>
            <a:r>
              <a:rPr lang="en-AU" sz="3600" dirty="0" smtClean="0"/>
              <a:t>Demonstrating the existence of young kinship carers and their unmet support needs.</a:t>
            </a:r>
            <a:endParaRPr lang="en-AU" sz="3600" dirty="0"/>
          </a:p>
          <a:p>
            <a:pPr marL="571500" indent="-571500">
              <a:spcAft>
                <a:spcPts val="600"/>
              </a:spcAft>
            </a:pPr>
            <a:r>
              <a:rPr lang="en-AU" sz="3600" dirty="0" smtClean="0"/>
              <a:t>Busting the </a:t>
            </a:r>
            <a:r>
              <a:rPr lang="en-AU" sz="3600" dirty="0"/>
              <a:t>myth: </a:t>
            </a:r>
            <a:endParaRPr lang="en-AU" sz="3600" dirty="0" smtClean="0"/>
          </a:p>
          <a:p>
            <a:pPr marL="0" indent="0">
              <a:spcAft>
                <a:spcPts val="600"/>
              </a:spcAft>
              <a:buNone/>
            </a:pPr>
            <a:r>
              <a:rPr lang="en-AU" sz="3600" dirty="0" smtClean="0"/>
              <a:t>    ‘Kinship </a:t>
            </a:r>
            <a:r>
              <a:rPr lang="en-AU" sz="3600" dirty="0"/>
              <a:t>carers </a:t>
            </a:r>
            <a:r>
              <a:rPr lang="en-AU" sz="3600" dirty="0" smtClean="0"/>
              <a:t>are </a:t>
            </a:r>
            <a:r>
              <a:rPr lang="en-AU" sz="3600" dirty="0"/>
              <a:t>grandparent </a:t>
            </a:r>
            <a:r>
              <a:rPr lang="en-AU" sz="3600" dirty="0" smtClean="0"/>
              <a:t>carers’.</a:t>
            </a:r>
            <a:endParaRPr lang="en-AU" dirty="0"/>
          </a:p>
        </p:txBody>
      </p:sp>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What is this about?</a:t>
            </a:r>
            <a:endParaRPr lang="en-AU" sz="4400" dirty="0">
              <a:solidFill>
                <a:schemeClr val="accent2">
                  <a:lumMod val="50000"/>
                </a:schemeClr>
              </a:solidFill>
            </a:endParaRPr>
          </a:p>
        </p:txBody>
      </p:sp>
      <p:pic>
        <p:nvPicPr>
          <p:cNvPr id="5" name="rg_hi" descr="http://t3.gstatic.com/images?q=tbn:ANd9GcSS44lkiB-LWhJMxpxSH16BkUfpppBYuCNOTcCaKDQTM-3ccU4_nQ">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265594" y="0"/>
            <a:ext cx="2926406" cy="199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l_fi" descr="http://i.telegraph.co.uk/multimedia/archive/01371/grandparents_137179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22977"/>
            <a:ext cx="3206187" cy="210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94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ww.cfheh.org.uk/wp-content/uploads/2015/01/Grandparents-Poster-Support-Group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1943" y="577873"/>
            <a:ext cx="2525868"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1493388" y="815854"/>
            <a:ext cx="6552009" cy="4873624"/>
          </a:xfrm>
        </p:spPr>
        <p:txBody>
          <a:bodyPr>
            <a:normAutofit/>
          </a:bodyPr>
          <a:lstStyle/>
          <a:p>
            <a:endParaRPr lang="en-AU" sz="2400" dirty="0"/>
          </a:p>
          <a:p>
            <a:endParaRPr lang="en-AU" dirty="0"/>
          </a:p>
          <a:p>
            <a:endParaRPr lang="en-AU" dirty="0"/>
          </a:p>
        </p:txBody>
      </p:sp>
      <p:pic>
        <p:nvPicPr>
          <p:cNvPr id="1036" name="Picture 12" descr="http://www.lagrg.org/Images/cssimg/grandparentlogo239x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726" y="555381"/>
            <a:ext cx="2276475"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randparentsqld.com.au/theme/img/giq-logo-mobi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3319"/>
            <a:ext cx="32575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parentsupportbc.ca/root/content-images/grg-posters/grg_line_poster-w.jpg"/>
          <p:cNvPicPr>
            <a:picLocks noChangeAspect="1" noChangeArrowheads="1"/>
          </p:cNvPicPr>
          <p:nvPr/>
        </p:nvPicPr>
        <p:blipFill rotWithShape="1">
          <a:blip r:embed="rId6">
            <a:extLst>
              <a:ext uri="{28A0092B-C50C-407E-A947-70E740481C1C}">
                <a14:useLocalDpi xmlns:a14="http://schemas.microsoft.com/office/drawing/2010/main" val="0"/>
              </a:ext>
            </a:extLst>
          </a:blip>
          <a:srcRect b="15889"/>
          <a:stretch/>
        </p:blipFill>
        <p:spPr bwMode="auto">
          <a:xfrm>
            <a:off x="5702214" y="577873"/>
            <a:ext cx="2999424" cy="32607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previews.123rf.com/images/clairev/clairev1211/clairev121100039/16272973-People-and-family-collection-2--Stock-Vector-grandparents-cartoon-grandfath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1434" y="3967163"/>
            <a:ext cx="1170940" cy="1076325"/>
          </a:xfrm>
          <a:prstGeom prst="rect">
            <a:avLst/>
          </a:prstGeom>
          <a:noFill/>
          <a:ln>
            <a:noFill/>
          </a:ln>
        </p:spPr>
      </p:pic>
      <p:pic>
        <p:nvPicPr>
          <p:cNvPr id="14" name="Picture 13" descr="http://previews.123rf.com/images/clairev/clairev1211/clairev121100039/16272973-People-and-family-collection-2--Stock-Vector-grandparents-cartoon-grandfath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7696" y="3967162"/>
            <a:ext cx="1170940" cy="1076325"/>
          </a:xfrm>
          <a:prstGeom prst="rect">
            <a:avLst/>
          </a:prstGeom>
          <a:noFill/>
          <a:ln>
            <a:noFill/>
          </a:ln>
        </p:spPr>
      </p:pic>
      <p:pic>
        <p:nvPicPr>
          <p:cNvPr id="18" name="Picture 17" descr="http://previews.123rf.com/images/clairev/clairev1211/clairev121100039/16272973-People-and-family-collection-2--Stock-Vector-grandparents-cartoon-grandfath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4346" y="5656264"/>
            <a:ext cx="1170940" cy="1076325"/>
          </a:xfrm>
          <a:prstGeom prst="rect">
            <a:avLst/>
          </a:prstGeom>
          <a:noFill/>
          <a:ln>
            <a:noFill/>
          </a:ln>
        </p:spPr>
      </p:pic>
      <p:pic>
        <p:nvPicPr>
          <p:cNvPr id="19" name="Picture 18" descr="http://previews.123rf.com/images/clairev/clairev1211/clairev121100039/16272973-People-and-family-collection-2--Stock-Vector-grandparents-cartoon-grandfath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3443" y="5549050"/>
            <a:ext cx="1170940" cy="1076325"/>
          </a:xfrm>
          <a:prstGeom prst="rect">
            <a:avLst/>
          </a:prstGeom>
          <a:noFill/>
          <a:ln>
            <a:noFill/>
          </a:ln>
        </p:spPr>
      </p:pic>
      <p:sp>
        <p:nvSpPr>
          <p:cNvPr id="2" name="Rectangle 1"/>
          <p:cNvSpPr/>
          <p:nvPr/>
        </p:nvSpPr>
        <p:spPr>
          <a:xfrm>
            <a:off x="571594" y="4113353"/>
            <a:ext cx="8955069" cy="2068259"/>
          </a:xfrm>
          <a:prstGeom prst="rect">
            <a:avLst/>
          </a:prstGeom>
        </p:spPr>
        <p:txBody>
          <a:bodyPr wrap="square">
            <a:spAutoFit/>
          </a:bodyPr>
          <a:lstStyle/>
          <a:p>
            <a:pPr>
              <a:lnSpc>
                <a:spcPct val="107000"/>
              </a:lnSpc>
              <a:spcAft>
                <a:spcPts val="600"/>
              </a:spcAft>
            </a:pPr>
            <a:r>
              <a:rPr lang="en-AU" sz="4000" b="1" kern="1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If you’re a grandparent raising grandchildren,  you’re not alone. </a:t>
            </a:r>
            <a:r>
              <a:rPr lang="en-AU" sz="4000" b="1" kern="1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We </a:t>
            </a:r>
            <a:r>
              <a:rPr lang="en-AU" sz="4000" b="1" kern="1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can help you.</a:t>
            </a:r>
            <a:endParaRPr lang="en-AU"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andbook-Grg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174" y="555381"/>
            <a:ext cx="1905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grandparents plus uk"/>
          <p:cNvSpPr>
            <a:spLocks noChangeAspect="1" noChangeArrowheads="1"/>
          </p:cNvSpPr>
          <p:nvPr/>
        </p:nvSpPr>
        <p:spPr bwMode="auto">
          <a:xfrm>
            <a:off x="155575" y="-2103438"/>
            <a:ext cx="6953250"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1" name="Picture 20" descr="Image result for grandparents plus uk"/>
          <p:cNvPicPr/>
          <p:nvPr/>
        </p:nvPicPr>
        <p:blipFill>
          <a:blip r:embed="rId9">
            <a:extLst>
              <a:ext uri="{28A0092B-C50C-407E-A947-70E740481C1C}">
                <a14:useLocalDpi xmlns:a14="http://schemas.microsoft.com/office/drawing/2010/main" val="0"/>
              </a:ext>
            </a:extLst>
          </a:blip>
          <a:srcRect/>
          <a:stretch>
            <a:fillRect/>
          </a:stretch>
        </p:blipFill>
        <p:spPr bwMode="auto">
          <a:xfrm>
            <a:off x="8360907" y="3984696"/>
            <a:ext cx="3200400" cy="1800225"/>
          </a:xfrm>
          <a:prstGeom prst="rect">
            <a:avLst/>
          </a:prstGeom>
          <a:noFill/>
          <a:ln>
            <a:noFill/>
          </a:ln>
        </p:spPr>
      </p:pic>
    </p:spTree>
    <p:extLst>
      <p:ext uri="{BB962C8B-B14F-4D97-AF65-F5344CB8AC3E}">
        <p14:creationId xmlns:p14="http://schemas.microsoft.com/office/powerpoint/2010/main" val="2442942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34730"/>
            <a:ext cx="10972800" cy="1143000"/>
          </a:xfrm>
        </p:spPr>
        <p:txBody>
          <a:bodyPr>
            <a:normAutofit/>
          </a:bodyPr>
          <a:lstStyle/>
          <a:p>
            <a:r>
              <a:rPr lang="en-AU" sz="4400" dirty="0" smtClean="0">
                <a:solidFill>
                  <a:schemeClr val="accent2">
                    <a:lumMod val="50000"/>
                  </a:schemeClr>
                </a:solidFill>
              </a:rPr>
              <a:t>UK research</a:t>
            </a:r>
            <a:endParaRPr lang="en-AU" sz="4400" dirty="0">
              <a:solidFill>
                <a:schemeClr val="accent2">
                  <a:lumMod val="50000"/>
                </a:schemeClr>
              </a:solidFill>
            </a:endParaRPr>
          </a:p>
        </p:txBody>
      </p:sp>
      <p:pic>
        <p:nvPicPr>
          <p:cNvPr id="4" name="Content Placeholder 5"/>
          <p:cNvPicPr>
            <a:picLocks noGrp="1"/>
          </p:cNvPicPr>
          <p:nvPr>
            <p:ph idx="1"/>
          </p:nvPr>
        </p:nvPicPr>
        <p:blipFill rotWithShape="1">
          <a:blip r:embed="rId2"/>
          <a:srcRect l="31084" t="8511" r="27859" b="4255"/>
          <a:stretch/>
        </p:blipFill>
        <p:spPr bwMode="auto">
          <a:xfrm>
            <a:off x="609600" y="1417638"/>
            <a:ext cx="3408256" cy="4525962"/>
          </a:xfrm>
          <a:prstGeom prst="rect">
            <a:avLst/>
          </a:prstGeom>
          <a:ln>
            <a:noFill/>
          </a:ln>
          <a:extLst>
            <a:ext uri="{53640926-AAD7-44D8-BBD7-CCE9431645EC}">
              <a14:shadowObscured xmlns:a14="http://schemas.microsoft.com/office/drawing/2010/main"/>
            </a:ext>
          </a:extLst>
        </p:spPr>
      </p:pic>
      <p:pic>
        <p:nvPicPr>
          <p:cNvPr id="5" name="Picture 2" descr="C:\Users\mkiraly\Documents\conference_presentations\Child Aware conference\March2014 2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23" t="19030" r="14298" b="8089"/>
          <a:stretch/>
        </p:blipFill>
        <p:spPr bwMode="auto">
          <a:xfrm>
            <a:off x="8147664" y="1417638"/>
            <a:ext cx="3434736" cy="4682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43736" y="1417638"/>
            <a:ext cx="3854369" cy="4524315"/>
          </a:xfrm>
          <a:prstGeom prst="rect">
            <a:avLst/>
          </a:prstGeom>
          <a:noFill/>
          <a:ln w="38100" cmpd="dbl">
            <a:solidFill>
              <a:schemeClr val="accent1"/>
            </a:solidFill>
          </a:ln>
        </p:spPr>
        <p:txBody>
          <a:bodyPr wrap="square" rtlCol="0">
            <a:spAutoFit/>
          </a:bodyPr>
          <a:lstStyle/>
          <a:p>
            <a:pPr marL="109728" lvl="0">
              <a:spcBef>
                <a:spcPts val="1200"/>
              </a:spcBef>
              <a:spcAft>
                <a:spcPts val="1200"/>
              </a:spcAft>
              <a:buClr>
                <a:srgbClr val="2DA2BF"/>
              </a:buClr>
              <a:buSzPct val="68000"/>
            </a:pPr>
            <a:r>
              <a:rPr lang="en-AU" sz="3200" dirty="0" smtClean="0">
                <a:solidFill>
                  <a:srgbClr val="D16349">
                    <a:lumMod val="75000"/>
                  </a:srgbClr>
                </a:solidFill>
              </a:rPr>
              <a:t>                      38</a:t>
            </a:r>
            <a:r>
              <a:rPr lang="en-AU" sz="3200" dirty="0">
                <a:solidFill>
                  <a:srgbClr val="D16349">
                    <a:lumMod val="75000"/>
                  </a:srgbClr>
                </a:solidFill>
              </a:rPr>
              <a:t>%</a:t>
            </a:r>
            <a:r>
              <a:rPr lang="en-AU" sz="3200" dirty="0">
                <a:solidFill>
                  <a:srgbClr val="2DA2BF">
                    <a:lumMod val="75000"/>
                  </a:srgbClr>
                </a:solidFill>
              </a:rPr>
              <a:t> </a:t>
            </a:r>
            <a:r>
              <a:rPr lang="en-AU" sz="3200" dirty="0">
                <a:solidFill>
                  <a:srgbClr val="2A363C"/>
                </a:solidFill>
              </a:rPr>
              <a:t>of children in kinship care </a:t>
            </a:r>
            <a:r>
              <a:rPr lang="en-AU" sz="3200" dirty="0" smtClean="0">
                <a:solidFill>
                  <a:srgbClr val="2A363C"/>
                </a:solidFill>
              </a:rPr>
              <a:t>in England were being </a:t>
            </a:r>
            <a:r>
              <a:rPr lang="en-AU" sz="3200" dirty="0">
                <a:solidFill>
                  <a:srgbClr val="2A363C"/>
                </a:solidFill>
              </a:rPr>
              <a:t>cared for by a sibling carer without help from older </a:t>
            </a:r>
            <a:r>
              <a:rPr lang="en-AU" sz="3200" dirty="0" smtClean="0">
                <a:solidFill>
                  <a:srgbClr val="2A363C"/>
                </a:solidFill>
              </a:rPr>
              <a:t>household member.</a:t>
            </a:r>
            <a:endParaRPr lang="en-AU" sz="3200" dirty="0">
              <a:solidFill>
                <a:srgbClr val="2A363C"/>
              </a:solidFill>
            </a:endParaRPr>
          </a:p>
        </p:txBody>
      </p:sp>
    </p:spTree>
    <p:extLst>
      <p:ext uri="{BB962C8B-B14F-4D97-AF65-F5344CB8AC3E}">
        <p14:creationId xmlns:p14="http://schemas.microsoft.com/office/powerpoint/2010/main" val="154728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potlight.abs.gov.au/Content/images/home/log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84" y="502052"/>
            <a:ext cx="27908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Image result for australian censu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16" descr="Image result for australian censu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42" name="Picture 18" descr="http://blog.id.com.au/wp-content/uploads/Australia-p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8881"/>
            <a:ext cx="2060294" cy="13755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edge.alluremedia.com.au/m/g/2016/03/cens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383" y="1608881"/>
            <a:ext cx="8592617" cy="482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602" y="1172719"/>
            <a:ext cx="11491912" cy="5550974"/>
          </a:xfrm>
        </p:spPr>
        <p:txBody>
          <a:bodyPr>
            <a:normAutofit/>
          </a:bodyPr>
          <a:lstStyle/>
          <a:p>
            <a:pPr marL="109728" indent="0">
              <a:spcBef>
                <a:spcPts val="1800"/>
              </a:spcBef>
              <a:buNone/>
            </a:pPr>
            <a:r>
              <a:rPr lang="en-AU" sz="3200" dirty="0" smtClean="0">
                <a:effectLst>
                  <a:outerShdw blurRad="31750" dist="25400" dir="5400000" algn="tl" rotWithShape="0">
                    <a:srgbClr val="000000">
                      <a:alpha val="25000"/>
                    </a:srgbClr>
                  </a:outerShdw>
                </a:effectLst>
                <a:ea typeface="+mj-ea"/>
                <a:cs typeface="+mj-cs"/>
              </a:rPr>
              <a:t>2011 Census data: kinship carer households </a:t>
            </a:r>
            <a:br>
              <a:rPr lang="en-AU" sz="3200" dirty="0" smtClean="0">
                <a:effectLst>
                  <a:outerShdw blurRad="31750" dist="25400" dir="5400000" algn="tl" rotWithShape="0">
                    <a:srgbClr val="000000">
                      <a:alpha val="25000"/>
                    </a:srgbClr>
                  </a:outerShdw>
                </a:effectLst>
                <a:ea typeface="+mj-ea"/>
                <a:cs typeface="+mj-cs"/>
              </a:rPr>
            </a:br>
            <a:r>
              <a:rPr lang="en-AU" sz="2900" dirty="0" smtClean="0">
                <a:effectLst>
                  <a:outerShdw blurRad="31750" dist="25400" dir="5400000" algn="tl" rotWithShape="0">
                    <a:srgbClr val="000000">
                      <a:alpha val="25000"/>
                    </a:srgbClr>
                  </a:outerShdw>
                </a:effectLst>
                <a:ea typeface="+mj-ea"/>
                <a:cs typeface="+mj-cs"/>
              </a:rPr>
              <a:t>(Two-generation)</a:t>
            </a:r>
            <a:endParaRPr lang="en-AU" dirty="0" smtClean="0"/>
          </a:p>
          <a:p>
            <a:endParaRPr lang="en-AU" dirty="0" smtClean="0"/>
          </a:p>
          <a:p>
            <a:endParaRPr lang="en-AU" dirty="0" smtClean="0"/>
          </a:p>
          <a:p>
            <a:endParaRPr lang="en-AU" b="1" dirty="0" smtClean="0">
              <a:solidFill>
                <a:schemeClr val="accent2">
                  <a:lumMod val="75000"/>
                </a:schemeClr>
              </a:solidFill>
            </a:endParaRPr>
          </a:p>
          <a:p>
            <a:endParaRPr lang="en-AU" b="1" dirty="0" smtClean="0">
              <a:solidFill>
                <a:schemeClr val="accent2">
                  <a:lumMod val="75000"/>
                </a:schemeClr>
              </a:solidFill>
            </a:endParaRPr>
          </a:p>
          <a:p>
            <a:pPr marL="109728" indent="0">
              <a:spcBef>
                <a:spcPts val="1200"/>
              </a:spcBef>
              <a:buNone/>
            </a:pPr>
            <a:endParaRPr lang="en-AU" b="1" dirty="0" smtClean="0">
              <a:solidFill>
                <a:schemeClr val="accent2">
                  <a:lumMod val="75000"/>
                </a:schemeClr>
              </a:solidFill>
            </a:endParaRPr>
          </a:p>
          <a:p>
            <a:pPr marL="109728" indent="0">
              <a:spcBef>
                <a:spcPts val="1200"/>
              </a:spcBef>
              <a:buNone/>
            </a:pPr>
            <a:r>
              <a:rPr lang="en-AU" b="1" dirty="0" smtClean="0">
                <a:solidFill>
                  <a:schemeClr val="accent2">
                    <a:lumMod val="75000"/>
                  </a:schemeClr>
                </a:solidFill>
              </a:rPr>
              <a:t>                 </a:t>
            </a:r>
          </a:p>
          <a:p>
            <a:pPr marL="109728" indent="0">
              <a:spcBef>
                <a:spcPts val="2400"/>
              </a:spcBef>
              <a:buNone/>
            </a:pPr>
            <a:r>
              <a:rPr lang="en-AU" sz="3200" dirty="0" smtClean="0"/>
              <a:t>TIP of the iceberg: up to 8 times as many in </a:t>
            </a:r>
          </a:p>
          <a:p>
            <a:pPr marL="109728" indent="0">
              <a:buNone/>
            </a:pPr>
            <a:r>
              <a:rPr lang="en-AU" sz="3200" dirty="0" smtClean="0"/>
              <a:t>                             three-generation families</a:t>
            </a:r>
          </a:p>
        </p:txBody>
      </p:sp>
      <p:sp>
        <p:nvSpPr>
          <p:cNvPr id="3" name="Title 2"/>
          <p:cNvSpPr>
            <a:spLocks noGrp="1"/>
          </p:cNvSpPr>
          <p:nvPr>
            <p:ph type="title"/>
          </p:nvPr>
        </p:nvSpPr>
        <p:spPr>
          <a:xfrm>
            <a:off x="165586" y="181518"/>
            <a:ext cx="10035689" cy="991201"/>
          </a:xfrm>
        </p:spPr>
        <p:txBody>
          <a:bodyPr>
            <a:normAutofit/>
          </a:bodyPr>
          <a:lstStyle/>
          <a:p>
            <a:pPr>
              <a:spcBef>
                <a:spcPts val="0"/>
              </a:spcBef>
            </a:pPr>
            <a:r>
              <a:rPr lang="en-US" sz="4900" dirty="0" smtClean="0">
                <a:solidFill>
                  <a:schemeClr val="accent2">
                    <a:lumMod val="50000"/>
                  </a:schemeClr>
                </a:solidFill>
              </a:rPr>
              <a:t>The facts</a:t>
            </a:r>
            <a:endParaRPr lang="en-AU" sz="3200"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95286335"/>
              </p:ext>
            </p:extLst>
          </p:nvPr>
        </p:nvGraphicFramePr>
        <p:xfrm>
          <a:off x="1018572" y="2604303"/>
          <a:ext cx="9630136" cy="2743200"/>
        </p:xfrm>
        <a:graphic>
          <a:graphicData uri="http://schemas.openxmlformats.org/drawingml/2006/table">
            <a:tbl>
              <a:tblPr firstRow="1" firstCol="1" bandRow="1">
                <a:tableStyleId>{5C22544A-7EE6-4342-B048-85BDC9FD1C3A}</a:tableStyleId>
              </a:tblPr>
              <a:tblGrid>
                <a:gridCol w="2850903"/>
                <a:gridCol w="1757493"/>
                <a:gridCol w="1787399"/>
                <a:gridCol w="1628270"/>
                <a:gridCol w="1606071"/>
              </a:tblGrid>
              <a:tr h="1103808">
                <a:tc>
                  <a:txBody>
                    <a:bodyPr/>
                    <a:lstStyle/>
                    <a:p>
                      <a:pPr>
                        <a:lnSpc>
                          <a:spcPct val="115000"/>
                        </a:lnSpc>
                        <a:spcAft>
                          <a:spcPts val="0"/>
                        </a:spcAft>
                      </a:pPr>
                      <a:r>
                        <a:rPr lang="en-AU" sz="2400" dirty="0">
                          <a:effectLst/>
                        </a:rPr>
                        <a:t>Age of Household Reference </a:t>
                      </a:r>
                      <a:r>
                        <a:rPr lang="en-AU" sz="2400" dirty="0" smtClean="0">
                          <a:effectLst/>
                        </a:rPr>
                        <a:t>Person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smtClean="0">
                          <a:effectLst/>
                        </a:rPr>
                        <a:t>25-</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smtClean="0">
                          <a:effectLst/>
                          <a:latin typeface="+mn-lt"/>
                          <a:ea typeface="+mn-ea"/>
                          <a:cs typeface="+mn-cs"/>
                        </a:rPr>
                        <a:t>30-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smtClean="0">
                          <a:effectLst/>
                        </a:rPr>
                        <a:t>60+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800" dirty="0" smtClean="0">
                          <a:effectLst/>
                        </a:rPr>
                        <a:t>65+</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39392">
                <a:tc>
                  <a:txBody>
                    <a:bodyPr/>
                    <a:lstStyle/>
                    <a:p>
                      <a:pPr>
                        <a:lnSpc>
                          <a:spcPct val="115000"/>
                        </a:lnSpc>
                        <a:spcAft>
                          <a:spcPts val="0"/>
                        </a:spcAft>
                      </a:pPr>
                      <a:r>
                        <a:rPr lang="en-AU" sz="2400" dirty="0">
                          <a:effectLst/>
                        </a:rPr>
                        <a:t>Total households in age range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sz="2400" dirty="0">
                          <a:effectLst/>
                        </a:rPr>
                        <a:t>7,000+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AU" dirty="0"/>
                        <a:t>Just under 10,000</a:t>
                      </a: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en-AU" dirty="0" smtClean="0"/>
                        <a:t>∼14,000</a:t>
                      </a:r>
                      <a:endParaRPr lang="en-AU" dirty="0"/>
                    </a:p>
                  </a:txBody>
                  <a:tcPr marL="68580" marR="68580" marT="0" marB="0" anchor="ctr">
                    <a:solidFill>
                      <a:schemeClr val="tx2">
                        <a:lumMod val="40000"/>
                        <a:lumOff val="60000"/>
                      </a:schemeClr>
                    </a:solidFill>
                  </a:tcPr>
                </a:tc>
                <a:tc>
                  <a:txBody>
                    <a:bodyPr/>
                    <a:lstStyle/>
                    <a:p>
                      <a:pPr algn="ctr">
                        <a:lnSpc>
                          <a:spcPct val="115000"/>
                        </a:lnSpc>
                        <a:spcAft>
                          <a:spcPts val="0"/>
                        </a:spcAft>
                      </a:pPr>
                      <a:r>
                        <a:rPr lang="en-AU" sz="2400" dirty="0" smtClean="0">
                          <a:effectLst/>
                        </a:rPr>
                        <a:t>∼8,500</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97650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728" y="3136510"/>
            <a:ext cx="10972800" cy="1944776"/>
          </a:xfrm>
        </p:spPr>
        <p:txBody>
          <a:bodyPr/>
          <a:lstStyle/>
          <a:p>
            <a:pPr marL="109728" indent="0">
              <a:spcBef>
                <a:spcPts val="2400"/>
              </a:spcBef>
              <a:spcAft>
                <a:spcPts val="1200"/>
              </a:spcAft>
              <a:buNone/>
            </a:pPr>
            <a:r>
              <a:rPr lang="en-AU" sz="3600" dirty="0" smtClean="0">
                <a:solidFill>
                  <a:schemeClr val="accent2">
                    <a:lumMod val="50000"/>
                  </a:schemeClr>
                </a:solidFill>
              </a:rPr>
              <a:t>Aim: </a:t>
            </a:r>
            <a:r>
              <a:rPr lang="en-AU" sz="3200" dirty="0" smtClean="0"/>
              <a:t>To provide </a:t>
            </a:r>
            <a:r>
              <a:rPr lang="en-AU" sz="3200" dirty="0"/>
              <a:t>information about the experiences </a:t>
            </a:r>
            <a:r>
              <a:rPr lang="en-AU" sz="3200" dirty="0" smtClean="0"/>
              <a:t>and </a:t>
            </a:r>
            <a:r>
              <a:rPr lang="en-AU" sz="3200" dirty="0"/>
              <a:t>needs of young kinship carers </a:t>
            </a:r>
            <a:r>
              <a:rPr lang="en-AU" sz="3200" dirty="0" smtClean="0"/>
              <a:t>with </a:t>
            </a:r>
            <a:r>
              <a:rPr lang="en-AU" sz="3200" dirty="0"/>
              <a:t>a view to improving service responses.</a:t>
            </a:r>
          </a:p>
        </p:txBody>
      </p:sp>
      <p:sp>
        <p:nvSpPr>
          <p:cNvPr id="3" name="Title 2"/>
          <p:cNvSpPr>
            <a:spLocks noGrp="1"/>
          </p:cNvSpPr>
          <p:nvPr>
            <p:ph type="title"/>
          </p:nvPr>
        </p:nvSpPr>
        <p:spPr>
          <a:xfrm>
            <a:off x="528578" y="355659"/>
            <a:ext cx="10972800" cy="2364391"/>
          </a:xfrm>
        </p:spPr>
        <p:txBody>
          <a:bodyPr>
            <a:normAutofit/>
          </a:bodyPr>
          <a:lstStyle/>
          <a:p>
            <a:r>
              <a:rPr lang="en-AU" sz="4400" i="1" dirty="0">
                <a:solidFill>
                  <a:schemeClr val="accent2">
                    <a:lumMod val="50000"/>
                  </a:schemeClr>
                </a:solidFill>
              </a:rPr>
              <a:t>Young and ‘</a:t>
            </a:r>
            <a:r>
              <a:rPr lang="en-AU" sz="4400" i="1" dirty="0" smtClean="0">
                <a:solidFill>
                  <a:schemeClr val="accent2">
                    <a:lumMod val="50000"/>
                  </a:schemeClr>
                </a:solidFill>
              </a:rPr>
              <a:t>care-full’</a:t>
            </a:r>
            <a:r>
              <a:rPr lang="en-AU" sz="4400" dirty="0" smtClean="0">
                <a:solidFill>
                  <a:schemeClr val="accent2">
                    <a:lumMod val="50000"/>
                  </a:schemeClr>
                </a:solidFill>
              </a:rPr>
              <a:t>: </a:t>
            </a:r>
            <a:r>
              <a:rPr lang="en-AU" sz="4400" dirty="0">
                <a:solidFill>
                  <a:schemeClr val="accent2">
                    <a:lumMod val="50000"/>
                  </a:schemeClr>
                </a:solidFill>
              </a:rPr>
              <a:t>The support needs of young kinship carers and children in their </a:t>
            </a:r>
            <a:r>
              <a:rPr lang="en-AU" sz="4400" dirty="0" smtClean="0">
                <a:solidFill>
                  <a:schemeClr val="accent2">
                    <a:lumMod val="50000"/>
                  </a:schemeClr>
                </a:solidFill>
              </a:rPr>
              <a:t>care</a:t>
            </a:r>
            <a:endParaRPr lang="en-AU" sz="4400" dirty="0">
              <a:solidFill>
                <a:schemeClr val="accent2">
                  <a:lumMod val="50000"/>
                </a:schemeClr>
              </a:solidFill>
            </a:endParaRPr>
          </a:p>
        </p:txBody>
      </p:sp>
    </p:spTree>
    <p:extLst>
      <p:ext uri="{BB962C8B-B14F-4D97-AF65-F5344CB8AC3E}">
        <p14:creationId xmlns:p14="http://schemas.microsoft.com/office/powerpoint/2010/main" val="391330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03504" lvl="2" indent="-256032">
              <a:spcBef>
                <a:spcPts val="2400"/>
              </a:spcBef>
              <a:buSzPct val="68000"/>
              <a:buFont typeface="Wingdings 3"/>
              <a:buChar char=""/>
            </a:pPr>
            <a:r>
              <a:rPr lang="en-AU" sz="3600" dirty="0"/>
              <a:t>Census analysis: income/employment, education, partnering</a:t>
            </a:r>
          </a:p>
          <a:p>
            <a:pPr marL="603504" lvl="2" indent="-256032">
              <a:spcBef>
                <a:spcPts val="2400"/>
              </a:spcBef>
              <a:buSzPct val="68000"/>
              <a:buFont typeface="Wingdings 3"/>
              <a:buChar char=""/>
            </a:pPr>
            <a:r>
              <a:rPr lang="en-AU" sz="3600" dirty="0"/>
              <a:t>Survey</a:t>
            </a:r>
          </a:p>
          <a:p>
            <a:pPr marL="603504" lvl="2" indent="-256032">
              <a:spcBef>
                <a:spcPts val="2400"/>
              </a:spcBef>
              <a:buSzPct val="68000"/>
              <a:buFont typeface="Wingdings 3"/>
              <a:buChar char=""/>
            </a:pPr>
            <a:r>
              <a:rPr lang="en-AU" sz="3600" dirty="0"/>
              <a:t>In-depth interviews</a:t>
            </a:r>
          </a:p>
          <a:p>
            <a:pPr marL="603504" lvl="2" indent="-256032">
              <a:spcBef>
                <a:spcPts val="2400"/>
              </a:spcBef>
              <a:spcAft>
                <a:spcPts val="600"/>
              </a:spcAft>
              <a:buSzPct val="68000"/>
              <a:buFont typeface="Wingdings 3"/>
              <a:buChar char=""/>
            </a:pPr>
            <a:r>
              <a:rPr lang="en-AU" sz="3600" dirty="0"/>
              <a:t>Pilot online support</a:t>
            </a:r>
          </a:p>
          <a:p>
            <a:pPr marL="603504" lvl="2" indent="-256032">
              <a:spcBef>
                <a:spcPts val="2400"/>
              </a:spcBef>
              <a:buSzPct val="68000"/>
              <a:buFont typeface="Wingdings 3"/>
              <a:buChar char=""/>
            </a:pPr>
            <a:r>
              <a:rPr lang="en-AU" sz="3600" dirty="0"/>
              <a:t>Knowledge dissemination &amp; advocacy</a:t>
            </a:r>
          </a:p>
        </p:txBody>
      </p:sp>
      <p:sp>
        <p:nvSpPr>
          <p:cNvPr id="3" name="Title 2"/>
          <p:cNvSpPr>
            <a:spLocks noGrp="1"/>
          </p:cNvSpPr>
          <p:nvPr>
            <p:ph type="title"/>
          </p:nvPr>
        </p:nvSpPr>
        <p:spPr/>
        <p:txBody>
          <a:bodyPr>
            <a:normAutofit/>
          </a:bodyPr>
          <a:lstStyle/>
          <a:p>
            <a:r>
              <a:rPr lang="en-AU" sz="4400" dirty="0" smtClean="0">
                <a:solidFill>
                  <a:schemeClr val="accent2">
                    <a:lumMod val="50000"/>
                  </a:schemeClr>
                </a:solidFill>
              </a:rPr>
              <a:t>Methodology</a:t>
            </a:r>
            <a:endParaRPr lang="en-AU" dirty="0"/>
          </a:p>
        </p:txBody>
      </p:sp>
    </p:spTree>
    <p:extLst>
      <p:ext uri="{BB962C8B-B14F-4D97-AF65-F5344CB8AC3E}">
        <p14:creationId xmlns:p14="http://schemas.microsoft.com/office/powerpoint/2010/main" val="4025846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527</Words>
  <Application>Microsoft Office PowerPoint</Application>
  <PresentationFormat>Widescreen</PresentationFormat>
  <Paragraphs>91</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Lucida Sans Unicode</vt:lpstr>
      <vt:lpstr>Times New Roman</vt:lpstr>
      <vt:lpstr>Verdana</vt:lpstr>
      <vt:lpstr>Wingdings</vt:lpstr>
      <vt:lpstr>Wingdings 2</vt:lpstr>
      <vt:lpstr>Wingdings 3</vt:lpstr>
      <vt:lpstr>Concourse</vt:lpstr>
      <vt:lpstr>4_Concourse</vt:lpstr>
      <vt:lpstr> </vt:lpstr>
      <vt:lpstr>Sally and Erica</vt:lpstr>
      <vt:lpstr>What is this about?</vt:lpstr>
      <vt:lpstr>PowerPoint Presentation</vt:lpstr>
      <vt:lpstr>UK research</vt:lpstr>
      <vt:lpstr>PowerPoint Presentation</vt:lpstr>
      <vt:lpstr>The facts</vt:lpstr>
      <vt:lpstr>Young and ‘care-full’: The support needs of young kinship carers and children in their care</vt:lpstr>
      <vt:lpstr>Methodology</vt:lpstr>
      <vt:lpstr>PowerPoint Presentation</vt:lpstr>
      <vt:lpstr>Anna and Dave</vt:lpstr>
      <vt:lpstr>‘The hardest things?’</vt:lpstr>
      <vt:lpstr>Social support</vt:lpstr>
      <vt:lpstr>Support services lacking…</vt:lpstr>
      <vt:lpstr>PowerPoint Presentation</vt:lpstr>
      <vt:lpstr>Rosie and Damien</vt:lpstr>
      <vt:lpstr>Supervising mother’s visits…</vt:lpstr>
      <vt:lpstr>Where are we up to?</vt:lpstr>
      <vt:lpstr>PowerPoint Presentation</vt:lpstr>
      <vt:lpstr>‘We’re quite capable, we just need support’</vt:lpstr>
      <vt:lpstr>More information?</vt:lpstr>
      <vt:lpstr>          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dc:creator>
  <cp:lastModifiedBy>Meri</cp:lastModifiedBy>
  <cp:revision>80</cp:revision>
  <dcterms:created xsi:type="dcterms:W3CDTF">2015-10-12T00:38:24Z</dcterms:created>
  <dcterms:modified xsi:type="dcterms:W3CDTF">2016-09-05T06:52:02Z</dcterms:modified>
</cp:coreProperties>
</file>